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766" r:id="rId3"/>
    <p:sldId id="257" r:id="rId4"/>
    <p:sldId id="768" r:id="rId5"/>
    <p:sldId id="260" r:id="rId6"/>
    <p:sldId id="261" r:id="rId7"/>
    <p:sldId id="262" r:id="rId8"/>
    <p:sldId id="269" r:id="rId9"/>
    <p:sldId id="270" r:id="rId10"/>
    <p:sldId id="263" r:id="rId11"/>
    <p:sldId id="727" r:id="rId12"/>
    <p:sldId id="763" r:id="rId13"/>
    <p:sldId id="764" r:id="rId14"/>
    <p:sldId id="264" r:id="rId15"/>
    <p:sldId id="277" r:id="rId16"/>
    <p:sldId id="276" r:id="rId17"/>
    <p:sldId id="271" r:id="rId18"/>
    <p:sldId id="268" r:id="rId19"/>
    <p:sldId id="272" r:id="rId20"/>
    <p:sldId id="273" r:id="rId21"/>
    <p:sldId id="274" r:id="rId22"/>
    <p:sldId id="278" r:id="rId23"/>
    <p:sldId id="279" r:id="rId24"/>
    <p:sldId id="280" r:id="rId25"/>
    <p:sldId id="282" r:id="rId26"/>
    <p:sldId id="283" r:id="rId27"/>
    <p:sldId id="285" r:id="rId28"/>
    <p:sldId id="765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205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5BD8762-DA93-AADB-9720-356E73007E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35994AC-8FB6-6C66-DE6C-CF0B49B586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C50EF-EE26-47A6-AED3-07C3BF2B5277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ED84369-72DF-0B89-F994-21AB4BA8EC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DCD943-DACA-0327-3DB0-10AAD74CDA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A7D12-F12A-48DA-A4C5-98870D7BF3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85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940F35-648F-6C44-537D-C054F9067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D1B9909-E5E0-3ED1-9079-B0EA44257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70554F-C377-A453-09A8-00A19E93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7C3E9A-6488-807B-3DA8-0BE5D51C5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0B980A-B157-2966-C10B-DFF856886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92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3E8032-CA66-2304-20B3-79339F03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2C2E7D-2A3E-C294-411A-67F9753C7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F928C3-3B9C-379C-1ED3-71BA77C78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6288DF-6A22-2003-D294-6BFB8E8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5112C-A4C4-FA21-624F-23297F53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87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52BE8BB-13E7-8648-4152-5F301BDAF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2C6EF07-2DDC-BDD1-5C78-A89D5F40F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0FE748-84A9-F241-6E40-7647C8D9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F9851C-E73D-F02D-1C0E-2DBED29F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06F2F1-659E-48F9-2070-96EACE99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338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4E47D9-8BA8-F960-58B7-9DE943156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96F2DC-F947-5B51-6871-0B197975B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0367D5-AB36-25A1-BCA3-07B5255D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69BFA9-EA40-DE48-DAE5-59779B6D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6B896C-F364-76C7-A5ED-6B7CAA43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389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04C794-8CD7-E849-7DAE-FB448C2DD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ACDB16-FD50-85AD-EC22-CDB3C3D79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89EAEC-FC26-86D1-9045-A1A90EA3D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DE8793-0E2C-F596-9B6F-30A92ADC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58FB2-83BD-B038-56B6-0127B78E2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74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0E33DE-05AE-9B52-5BCF-6F63ACCA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90205E-5256-2B46-37C4-FEE67094F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DB1625-545A-3E83-451B-6051F7B5A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4B5B84-3242-7BC9-0550-BCDDD645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4ECCE7-E8E4-3CA4-62B1-3F0CF691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B49E34E-6A09-9A35-DF83-35F4EFB2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3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F8647B-3C84-3127-76F3-425E5EA44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7B1C5D-19A8-830E-322E-19A2D376D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5A26EB0-2222-D976-38AC-C45703C1A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BF508A3-2D6D-EAB3-7491-7B2EC7891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0BF33E-50C6-274B-DC4C-E81789F7AC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1D0026D-AC4F-A493-056C-6D354B58C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EE7558F-0AAB-B1B3-9F75-A7D466064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7A1825-73A0-2ECA-AD02-EACB3C65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95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1CCE8E-E334-83C5-C970-C7D826754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6AA6A0E-36AB-8E9C-3179-8135CD66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6702AE5-B6CF-B5F6-3E39-DB1D7A2E5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7B250C-C712-CF4A-E5DC-17E8BF906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23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83E0186-8F69-3AAB-440B-DBC120E3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12BF3D-7F6F-66EB-2552-5BB7316BE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B683BC-5C77-1606-B0F9-9363CCAA3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300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0D01DE-FD00-9215-A3C5-8EDCB5B53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FD1310-6395-938C-D81C-99CCCA7A5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5AA8A3-9C44-4CD8-2531-0417E3CE1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B39529-382E-579C-09E8-077F86A016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BF2638-05D6-F634-EB8C-672C49646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75001C-5EF4-7B9D-C0F4-EF960AA6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36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D1C4FC-22D3-2422-D509-DBD90E3A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9FE1524-E155-D74F-B1E3-15D2A2C7A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689746-17B1-F5D4-42AB-7B04C5BD5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246C887-23B7-0444-E5EC-A24627169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27/06/2022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9556F9A-9489-85F5-1E45-5B38FFE44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8F576C-E961-05B9-3353-2872942C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143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213AE56-C7F2-D9D9-C9E2-7E6DCE94B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E7790F-1690-3194-C65E-EAAF0621E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E24D99E-5997-9CE5-44EE-3E1941302F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9839"/>
            <a:ext cx="12192000" cy="91569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AFD45E5-2907-DB6C-FE3E-E46F9038EE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4" r="23643"/>
          <a:stretch/>
        </p:blipFill>
        <p:spPr>
          <a:xfrm>
            <a:off x="34895" y="22066"/>
            <a:ext cx="803305" cy="153619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B949957-5047-F9E8-6260-3D4D0330F4DA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220" y="22066"/>
            <a:ext cx="87782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grace.eu/" TargetMode="External"/><Relationship Id="rId2" Type="http://schemas.openxmlformats.org/officeDocument/2006/relationships/hyperlink" Target="mailto:c.digiovannantonio@arsial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4771D942-BBBA-968B-F340-61718D13F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9674" y="897878"/>
            <a:ext cx="967520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L’implementazione dei CAM </a:t>
            </a:r>
            <a:r>
              <a:rPr lang="it-IT" altLang="it-IT" dirty="0" smtClean="0">
                <a:solidFill>
                  <a:srgbClr val="002060"/>
                </a:solidFill>
                <a:latin typeface="Arial" panose="020B0604020202020204" pitchFamily="34" charset="0"/>
              </a:rPr>
              <a:t>2020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 smtClean="0">
                <a:solidFill>
                  <a:srgbClr val="002060"/>
                </a:solidFill>
                <a:latin typeface="Arial" panose="020B0604020202020204" pitchFamily="34" charset="0"/>
              </a:rPr>
              <a:t>per </a:t>
            </a: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il Green Public Procurement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delle mense </a:t>
            </a:r>
            <a:r>
              <a:rPr lang="it-IT" altLang="it-IT" dirty="0" smtClean="0">
                <a:solidFill>
                  <a:srgbClr val="002060"/>
                </a:solidFill>
                <a:latin typeface="Arial" panose="020B0604020202020204" pitchFamily="34" charset="0"/>
              </a:rPr>
              <a:t>scolastiche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it-IT" altLang="it-IT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(con definizioni di filiera corta e Km zero aggiornate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alla </a:t>
            </a:r>
            <a:r>
              <a:rPr lang="it-IT" altLang="it-IT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legge 17 maggio 2022, n. 61 in </a:t>
            </a:r>
            <a:r>
              <a:rPr lang="it-IT" altLang="it-IT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vigore </a:t>
            </a:r>
            <a:r>
              <a:rPr lang="it-IT" altLang="it-IT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dal 26 giugno 2022</a:t>
            </a:r>
            <a:r>
              <a:rPr lang="it-IT" altLang="it-IT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)</a:t>
            </a:r>
            <a:endParaRPr lang="it-IT" altLang="it-IT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rgbClr val="2E8A5C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dirty="0" smtClean="0">
                <a:solidFill>
                  <a:srgbClr val="2E8A5C"/>
                </a:solidFill>
                <a:latin typeface="Arial" panose="020B0604020202020204" pitchFamily="34" charset="0"/>
              </a:rPr>
              <a:t>Giornata </a:t>
            </a:r>
            <a:r>
              <a:rPr lang="it-IT" altLang="it-IT" sz="2400" b="1" dirty="0">
                <a:solidFill>
                  <a:srgbClr val="2E8A5C"/>
                </a:solidFill>
                <a:latin typeface="Arial" panose="020B0604020202020204" pitchFamily="34" charset="0"/>
              </a:rPr>
              <a:t>ANCI Lazio del 28 giugno 2022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Claudio Di Giovannantonio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Arial" panose="020B0604020202020204" pitchFamily="34" charset="0"/>
              </a:rPr>
              <a:t>dirigente Area Tutela Risorse </a:t>
            </a:r>
            <a:r>
              <a:rPr lang="it-IT" altLang="it-IT" sz="1200" dirty="0" smtClean="0">
                <a:latin typeface="Arial" panose="020B0604020202020204" pitchFamily="34" charset="0"/>
              </a:rPr>
              <a:t>Vigilanza Produzioni di Qualità</a:t>
            </a:r>
            <a:endParaRPr lang="it-IT" altLang="it-IT" sz="12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ARSIAL – Roma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88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DEFD0EB-A386-F4A6-84BF-F232580C1938}"/>
              </a:ext>
            </a:extLst>
          </p:cNvPr>
          <p:cNvSpPr/>
          <p:nvPr/>
        </p:nvSpPr>
        <p:spPr>
          <a:xfrm>
            <a:off x="3433509" y="241808"/>
            <a:ext cx="658938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/>
              <a:t>Anche le linee di indirizzo sono state aggiornate nel 2021…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21054C-97BE-C860-C010-2306F2ACFA9D}"/>
              </a:ext>
            </a:extLst>
          </p:cNvPr>
          <p:cNvSpPr/>
          <p:nvPr/>
        </p:nvSpPr>
        <p:spPr>
          <a:xfrm>
            <a:off x="179388" y="1280161"/>
            <a:ext cx="116986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/>
              <a:t>I CAM nel codice dei Contratti Pubblici D. </a:t>
            </a:r>
            <a:r>
              <a:rPr lang="it-IT" dirty="0" err="1"/>
              <a:t>Lgs</a:t>
            </a:r>
            <a:r>
              <a:rPr lang="it-IT" dirty="0"/>
              <a:t>. 50/2016</a:t>
            </a:r>
          </a:p>
          <a:p>
            <a:pPr algn="ctr">
              <a:defRPr/>
            </a:pPr>
            <a:r>
              <a:rPr lang="it-IT" dirty="0"/>
              <a:t> 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/>
              <a:t>Art 34: applicazione (differenziata) dei CAM per 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affidamenti di qualsiasi importo </a:t>
            </a:r>
            <a:r>
              <a:rPr lang="it-IT" dirty="0"/>
              <a:t>di servizi di ristorazione scolastica, ospedaliera, socio assistenziale </a:t>
            </a:r>
            <a:r>
              <a:rPr lang="it-IT" u="sng" dirty="0"/>
              <a:t>(partecipazione obbligatoria dei servizi sanitari alla formazione dei menù).</a:t>
            </a:r>
          </a:p>
          <a:p>
            <a:pPr algn="just">
              <a:defRPr/>
            </a:pPr>
            <a:endParaRPr lang="it-IT" u="sng" dirty="0"/>
          </a:p>
          <a:p>
            <a:pPr marL="285750" indent="-285750" algn="just">
              <a:buFontTx/>
              <a:buChar char="-"/>
              <a:defRPr/>
            </a:pPr>
            <a:r>
              <a:rPr lang="it-IT" sz="2400" dirty="0"/>
              <a:t>Art 144. c. 2 rimanda a LINEE di INDIRIZZO </a:t>
            </a:r>
            <a:r>
              <a:rPr lang="it-IT" sz="2400" b="1" dirty="0">
                <a:solidFill>
                  <a:srgbClr val="C00000"/>
                </a:solidFill>
              </a:rPr>
              <a:t>nazionali </a:t>
            </a:r>
            <a:r>
              <a:rPr lang="it-IT" sz="2400" dirty="0"/>
              <a:t>(quelle regionali non possono derogarvi, anche se molte regioni hanno aggiornato quelle previgenti del 2010…) </a:t>
            </a:r>
          </a:p>
          <a:p>
            <a:pPr algn="just">
              <a:defRPr/>
            </a:pPr>
            <a:endParaRPr lang="it-IT" sz="2400" dirty="0"/>
          </a:p>
          <a:p>
            <a:pPr algn="ctr">
              <a:defRPr/>
            </a:pPr>
            <a:r>
              <a:rPr lang="it-IT" sz="2800" dirty="0"/>
              <a:t>NB: </a:t>
            </a:r>
            <a:r>
              <a:rPr lang="it-IT" sz="28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vigono quelle del DM Salute 28/10/2021 in G.U. 269 del 11/11/2021</a:t>
            </a:r>
          </a:p>
          <a:p>
            <a:pPr algn="just">
              <a:defRPr/>
            </a:pPr>
            <a:endParaRPr lang="it-IT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dirty="0"/>
              <a:t>Soglie per l’aggiudicazione dei servizi di ristorazione </a:t>
            </a:r>
            <a:r>
              <a:rPr lang="it-IT" sz="1400" dirty="0"/>
              <a:t>(in base al criterio dell’offerta economicamente più vantaggiosa di cui all’art. 95); 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b="1" dirty="0"/>
              <a:t>Inferiore a 139.000 € per affidamento diretto </a:t>
            </a:r>
            <a:r>
              <a:rPr lang="it-IT" dirty="0"/>
              <a:t>(vige fino al 30 giugno 2023 salvo proroghe); 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dirty="0"/>
              <a:t>Invito ad almeno 5 operatori economici </a:t>
            </a:r>
            <a:r>
              <a:rPr lang="it-IT" b="1" dirty="0"/>
              <a:t>tra 139.000 e 750.000 €;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dirty="0"/>
              <a:t>Gara aperta per </a:t>
            </a:r>
            <a:r>
              <a:rPr lang="it-IT" b="1" dirty="0"/>
              <a:t>importi &gt; 750.000 € </a:t>
            </a:r>
            <a:r>
              <a:rPr lang="it-IT" dirty="0"/>
              <a:t>(soglia di rilevanza comunitaria vigente per i servizi di cui all’allegato IX del Codice Contratti); </a:t>
            </a:r>
            <a:endParaRPr lang="it-IT" sz="2800" b="1" dirty="0">
              <a:solidFill>
                <a:srgbClr val="2E8A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5830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B65BAA88-89A2-6917-0F1F-468865DCEBD6}"/>
              </a:ext>
            </a:extLst>
          </p:cNvPr>
          <p:cNvSpPr/>
          <p:nvPr/>
        </p:nvSpPr>
        <p:spPr>
          <a:xfrm>
            <a:off x="2351089" y="1125539"/>
            <a:ext cx="7367587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042BC3B3-46C8-9316-E1C9-004AC928DCEB}"/>
              </a:ext>
            </a:extLst>
          </p:cNvPr>
          <p:cNvGraphicFramePr>
            <a:graphicFrameLocks noGrp="1"/>
          </p:cNvGraphicFramePr>
          <p:nvPr/>
        </p:nvGraphicFramePr>
        <p:xfrm>
          <a:off x="3038475" y="2354264"/>
          <a:ext cx="6115050" cy="3017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7525">
                  <a:extLst>
                    <a:ext uri="{9D8B030D-6E8A-4147-A177-3AD203B41FA5}">
                      <a16:colId xmlns:a16="http://schemas.microsoft.com/office/drawing/2014/main" val="2842706474"/>
                    </a:ext>
                  </a:extLst>
                </a:gridCol>
                <a:gridCol w="3057525">
                  <a:extLst>
                    <a:ext uri="{9D8B030D-6E8A-4147-A177-3AD203B41FA5}">
                      <a16:colId xmlns:a16="http://schemas.microsoft.com/office/drawing/2014/main" val="4116910958"/>
                    </a:ext>
                  </a:extLst>
                </a:gridCol>
              </a:tblGrid>
              <a:tr h="3017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1. Requisiti degli alimenti.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2. Flussi informativi.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3. Prevenzione e gestione delle eccedenze alimentari.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4. Prevenzione dei rifiuti e altri requisiti dei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materiali e oggetti destinati al contatto diretto con gli alimenti (MOCA).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5. Prevenzione e gestione dei rifiuti.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6. Tovaglie, tovaglioli.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7. Pulizie dei locali e lavaggio delle stoviglie e delle altre superfici dure.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8. Formazione e aggiornamenti professionali del personale addetto al servizio.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9. Servizio di ristorazione in centro di cottura interno: acquisto o fornitura di frigoriferi, congelatori e lavastoviglie per uso professionale ed altre apparecchiature connesse all’uso di energia dotate di etichettatura energetica.</a:t>
                      </a:r>
                      <a:endParaRPr lang="it-IT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1. Chilometro zero e filiera corta.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2. Attuazione di soluzioni per diminuire gli impatti ambientali della logistica.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3. Comunicazione.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4. Ulteriori caratteristiche ambientali e sociali dei prodotti alimentari.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5. Acquacoltura biologica, prodotti ittici di specie non a rischio, prodotti ittici freschi.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6. Verifica delle condizioni di lavoro lungo le catene di fornitura.</a:t>
                      </a:r>
                      <a:endParaRPr lang="it-IT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/>
                </a:tc>
                <a:extLst>
                  <a:ext uri="{0D108BD9-81ED-4DB2-BD59-A6C34878D82A}">
                    <a16:rowId xmlns:a16="http://schemas.microsoft.com/office/drawing/2014/main" val="2392808015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9EC0EACE-D04C-7BBA-23A6-F7F5F8D0F5D8}"/>
              </a:ext>
            </a:extLst>
          </p:cNvPr>
          <p:cNvGraphicFramePr>
            <a:graphicFrameLocks noGrp="1"/>
          </p:cNvGraphicFramePr>
          <p:nvPr/>
        </p:nvGraphicFramePr>
        <p:xfrm>
          <a:off x="1589103" y="1125540"/>
          <a:ext cx="9639729" cy="46481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2180">
                  <a:extLst>
                    <a:ext uri="{9D8B030D-6E8A-4147-A177-3AD203B41FA5}">
                      <a16:colId xmlns:a16="http://schemas.microsoft.com/office/drawing/2014/main" val="1885564693"/>
                    </a:ext>
                  </a:extLst>
                </a:gridCol>
                <a:gridCol w="686125">
                  <a:extLst>
                    <a:ext uri="{9D8B030D-6E8A-4147-A177-3AD203B41FA5}">
                      <a16:colId xmlns:a16="http://schemas.microsoft.com/office/drawing/2014/main" val="3525850671"/>
                    </a:ext>
                  </a:extLst>
                </a:gridCol>
                <a:gridCol w="5701424">
                  <a:extLst>
                    <a:ext uri="{9D8B030D-6E8A-4147-A177-3AD203B41FA5}">
                      <a16:colId xmlns:a16="http://schemas.microsoft.com/office/drawing/2014/main" val="78089521"/>
                    </a:ext>
                  </a:extLst>
                </a:gridCol>
              </a:tblGrid>
              <a:tr h="4159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Tipologia di prodotto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2528091742"/>
                  </a:ext>
                </a:extLst>
              </a:tr>
              <a:tr h="2213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frutta, ortaggi, legumi, cereali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50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Almeno un’ulteriore somministrazione di frutta deve essere resa, se non con frutta biologica, con frutta certificata nell’ambito del SQNPI;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La frutta esotica (ananas, banane) deve essere biologica oppure proveniente da commercio equo e solidale nell’ambito di uno schema di certificazione riconosciuto o di una multistakeholder iniziative quale il </a:t>
                      </a:r>
                      <a:r>
                        <a:rPr lang="it-IT" sz="1400" dirty="0" err="1">
                          <a:effectLst/>
                        </a:rPr>
                        <a:t>Fairtrade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Labelling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Organizations</a:t>
                      </a:r>
                      <a:r>
                        <a:rPr lang="it-IT" sz="1400" dirty="0">
                          <a:effectLst/>
                        </a:rPr>
                        <a:t> , il World Fair Trade Organization o equivalenti;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L’ortofrutta non deve essere di quinta gamma e deve essere di stagione secondo il 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calendario di stagionalità adottato dal Mipaaf ai sensi dell’art. 2 del DM 18 dicembre 2017 - Mense </a:t>
                      </a:r>
                      <a:r>
                        <a:rPr lang="it-IT" sz="1400" b="1" dirty="0" err="1">
                          <a:solidFill>
                            <a:srgbClr val="FF0000"/>
                          </a:solidFill>
                          <a:effectLst/>
                        </a:rPr>
                        <a:t>Bio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;</a:t>
                      </a:r>
                      <a:endParaRPr lang="it-IT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96198041"/>
                  </a:ext>
                </a:extLst>
              </a:tr>
              <a:tr h="5478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uova (incluse quelle pastorizzate liquide o con guscio); no </a:t>
                      </a:r>
                      <a:r>
                        <a:rPr lang="it-IT" sz="1600" dirty="0" err="1">
                          <a:effectLst/>
                        </a:rPr>
                        <a:t>ovoprodotti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100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1540517544"/>
                  </a:ext>
                </a:extLst>
              </a:tr>
              <a:tr h="1430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carne bovina: biologica per almeno il 50% in peso.</a:t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(Un ulteriore 10% in peso di carne deve essere, se non biologica, certificazioni alternative)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50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Un ulteriore 10% in peso di carne deve essere, se non biologica, certificata nell’ambito del SQNZ o nell’ambito dei sistemi di qualità regionali riconosciuti (quali QV o equivalenti), o etichettata in conformità a disciplinari di etichettatura facoltativa approvati dal </a:t>
                      </a:r>
                      <a:r>
                        <a:rPr lang="it-IT" sz="1400" dirty="0" err="1">
                          <a:effectLst/>
                        </a:rPr>
                        <a:t>Mipaaf</a:t>
                      </a:r>
                      <a:r>
                        <a:rPr lang="it-IT" sz="1400" dirty="0">
                          <a:effectLst/>
                        </a:rPr>
                        <a:t> almeno con le informazioni facoltative «benessere animale in allevamento», «alimentazione priva di additivi antibiotici», o a marchio DOP o IGP o «prodotto di montagna»;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1716576752"/>
                  </a:ext>
                </a:extLst>
              </a:tr>
            </a:tbl>
          </a:graphicData>
        </a:graphic>
      </p:graphicFrame>
      <p:sp>
        <p:nvSpPr>
          <p:cNvPr id="40993" name="Rectangle 4">
            <a:extLst>
              <a:ext uri="{FF2B5EF4-FFF2-40B4-BE49-F238E27FC236}">
                <a16:creationId xmlns:a16="http://schemas.microsoft.com/office/drawing/2014/main" id="{1D5C006F-C73B-9D98-28E9-91BF5201E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305596"/>
            <a:ext cx="8335963" cy="769937"/>
          </a:xfrm>
          <a:prstGeom prst="rect">
            <a:avLst/>
          </a:prstGeom>
          <a:solidFill>
            <a:srgbClr val="E7E6E6"/>
          </a:solidFill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Clausole contrattuali.</a:t>
            </a:r>
            <a:endParaRPr lang="it-IT" altLang="it-IT" sz="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 sensi dell’art. 34, commi 1 e 3, del decreto legislativo n. 50/2016 le stazioni appaltanti introducono,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nella documentazione progettuale e di gara, tutte le seguenti clausole contrattuali:</a:t>
            </a:r>
            <a:endParaRPr lang="it-IT" altLang="it-IT" sz="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Requisiti degli alimenti.</a:t>
            </a:r>
            <a:endParaRPr lang="it-IT" altLang="it-IT" sz="1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30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DD20EC4E-D0E1-F195-9A37-D9A7A9BF6143}"/>
              </a:ext>
            </a:extLst>
          </p:cNvPr>
          <p:cNvGraphicFramePr>
            <a:graphicFrameLocks noGrp="1"/>
          </p:cNvGraphicFramePr>
          <p:nvPr/>
        </p:nvGraphicFramePr>
        <p:xfrm>
          <a:off x="1100830" y="557784"/>
          <a:ext cx="10147176" cy="5049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2202">
                  <a:extLst>
                    <a:ext uri="{9D8B030D-6E8A-4147-A177-3AD203B41FA5}">
                      <a16:colId xmlns:a16="http://schemas.microsoft.com/office/drawing/2014/main" val="28129974"/>
                    </a:ext>
                  </a:extLst>
                </a:gridCol>
                <a:gridCol w="845782">
                  <a:extLst>
                    <a:ext uri="{9D8B030D-6E8A-4147-A177-3AD203B41FA5}">
                      <a16:colId xmlns:a16="http://schemas.microsoft.com/office/drawing/2014/main" val="2122166834"/>
                    </a:ext>
                  </a:extLst>
                </a:gridCol>
                <a:gridCol w="7389192">
                  <a:extLst>
                    <a:ext uri="{9D8B030D-6E8A-4147-A177-3AD203B41FA5}">
                      <a16:colId xmlns:a16="http://schemas.microsoft.com/office/drawing/2014/main" val="3952435011"/>
                    </a:ext>
                  </a:extLst>
                </a:gridCol>
              </a:tblGrid>
              <a:tr h="502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Tipologia di prodotto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70788758"/>
                  </a:ext>
                </a:extLst>
              </a:tr>
              <a:tr h="502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carne suina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(oppure certificazione volontaria)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oppure in possesso di una certificazione volontaria di prodotto rilasciata da un organismo di valutazione della conformità competente, relativa ai requisiti «benessere animale in allevamento, trasporto e macellazione» e «allevamento senza antibiotici». Il requisito senza antibiotici può essere garantito per tutta la vita dell’animale o almeno per gli ultimi quattro mesi.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427399401"/>
                  </a:ext>
                </a:extLst>
              </a:tr>
              <a:tr h="12738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Carne avicola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20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Le restanti somministrazioni di carne avicola sono rese, se non con carne biologica, con carne avicola etichettata in conformità a disciplinari di etichettatura facoltativa approvati dal </a:t>
                      </a:r>
                      <a:r>
                        <a:rPr lang="it-IT" sz="1200" dirty="0" err="1">
                          <a:effectLst/>
                        </a:rPr>
                        <a:t>Mipaaf</a:t>
                      </a:r>
                      <a:r>
                        <a:rPr lang="it-IT" sz="1200" dirty="0">
                          <a:effectLst/>
                        </a:rPr>
                        <a:t> sensi del DM 29 luglio 2004 recante «Modalità per l’applicazione di un sistema volontario di etichettatura delle carni di pollame» per almeno le seguenti informazioni volontarie: «allevamento senza antibiotici», allevamento «rurale in libertà» ( free </a:t>
                      </a:r>
                      <a:r>
                        <a:rPr lang="it-IT" sz="1200" dirty="0" err="1">
                          <a:effectLst/>
                        </a:rPr>
                        <a:t>range</a:t>
                      </a:r>
                      <a:r>
                        <a:rPr lang="it-IT" sz="1200" dirty="0">
                          <a:effectLst/>
                        </a:rPr>
                        <a:t> ) o «rurali all’aperto». Le informazioni «senza antibiotici», «rurale in libertà» o «rurale all’aperto» devono figurare nell’etichetta e nei documenti di accompagnamento di tutte le carni consegnate per ciascun conferimento.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873768914"/>
                  </a:ext>
                </a:extLst>
              </a:tr>
              <a:tr h="22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carne omogeneizzata 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100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1951640521"/>
                  </a:ext>
                </a:extLst>
              </a:tr>
              <a:tr h="631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Salumi e formaggi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se non disponibile, a marchio di qualità DOP o IGP o «di montagna»</a:t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 dirty="0">
                          <a:effectLst/>
                        </a:rPr>
                        <a:t>in conformità al regolamento (UE) n. 1151/2012 e al regolamento (UE) n. 665/2014. I salumi somministrati devono essere privi di polifosfati e di glutammato </a:t>
                      </a:r>
                      <a:r>
                        <a:rPr lang="it-IT" sz="1200" dirty="0" err="1">
                          <a:effectLst/>
                        </a:rPr>
                        <a:t>monosodico</a:t>
                      </a:r>
                      <a:r>
                        <a:rPr lang="it-IT" sz="1200" dirty="0">
                          <a:effectLst/>
                        </a:rPr>
                        <a:t> (sigla E621).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489223747"/>
                  </a:ext>
                </a:extLst>
              </a:tr>
              <a:tr h="384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Latte, anche in polvere per asili nido e yogurt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496886142"/>
                  </a:ext>
                </a:extLst>
              </a:tr>
              <a:tr h="5713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Olio extravergine di oliva (per condimenti e cottura)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40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4210792128"/>
                  </a:ext>
                </a:extLst>
              </a:tr>
              <a:tr h="384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Pelati, polpa e passata di pomodoro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33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10343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759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78ECC12-E425-36B8-DABA-EEA6664B544D}"/>
              </a:ext>
            </a:extLst>
          </p:cNvPr>
          <p:cNvGraphicFramePr>
            <a:graphicFrameLocks noGrp="1"/>
          </p:cNvGraphicFramePr>
          <p:nvPr/>
        </p:nvGraphicFramePr>
        <p:xfrm>
          <a:off x="1003178" y="420624"/>
          <a:ext cx="10386873" cy="5579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8406">
                  <a:extLst>
                    <a:ext uri="{9D8B030D-6E8A-4147-A177-3AD203B41FA5}">
                      <a16:colId xmlns:a16="http://schemas.microsoft.com/office/drawing/2014/main" val="4192691888"/>
                    </a:ext>
                  </a:extLst>
                </a:gridCol>
                <a:gridCol w="825624">
                  <a:extLst>
                    <a:ext uri="{9D8B030D-6E8A-4147-A177-3AD203B41FA5}">
                      <a16:colId xmlns:a16="http://schemas.microsoft.com/office/drawing/2014/main" val="425904112"/>
                    </a:ext>
                  </a:extLst>
                </a:gridCol>
                <a:gridCol w="6542843">
                  <a:extLst>
                    <a:ext uri="{9D8B030D-6E8A-4147-A177-3AD203B41FA5}">
                      <a16:colId xmlns:a16="http://schemas.microsoft.com/office/drawing/2014/main" val="1694814622"/>
                    </a:ext>
                  </a:extLst>
                </a:gridCol>
              </a:tblGrid>
              <a:tr h="3229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Tipologia di prodotto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3903168963"/>
                  </a:ext>
                </a:extLst>
              </a:tr>
              <a:tr h="322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Succhi di frutta o nettali di frutta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100" dirty="0">
                          <a:effectLst/>
                        </a:rPr>
                        <a:t>(in etichetta deve essere riportata l’indicazione «contiene naturalmente zuccheri»)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4119282454"/>
                  </a:ext>
                </a:extLst>
              </a:tr>
              <a:tr h="1627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Prodotti ittici, sia freschi che surgelati o conservati, di origine FAO 37 o FAO 27 e rispettare la taglia minima;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Se somministrato pesce di allevamento, sia di acqua dolce che marina, almeno una volta durante l’anno scolastico deve essere somministrato pesce biologico o certificato nell’ambito del Sistema di Qualità Nazionale Zootecnia o pesce da «allevamento in valle».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Come pesci di acqua dolce sono ammessi la trota (</a:t>
                      </a:r>
                      <a:r>
                        <a:rPr lang="it-IT" sz="1400" dirty="0" err="1">
                          <a:effectLst/>
                        </a:rPr>
                        <a:t>Oncorhynchus</a:t>
                      </a:r>
                      <a:r>
                        <a:rPr lang="it-IT" sz="1400" dirty="0">
                          <a:effectLst/>
                        </a:rPr>
                        <a:t/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mykiss</a:t>
                      </a:r>
                      <a:r>
                        <a:rPr lang="it-IT" sz="1400" dirty="0">
                          <a:effectLst/>
                        </a:rPr>
                        <a:t>) e il coregone (</a:t>
                      </a:r>
                      <a:r>
                        <a:rPr lang="it-IT" sz="1400" dirty="0" err="1">
                          <a:effectLst/>
                        </a:rPr>
                        <a:t>Coregonus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lavaretus</a:t>
                      </a:r>
                      <a:r>
                        <a:rPr lang="it-IT" sz="1400" dirty="0">
                          <a:effectLst/>
                        </a:rPr>
                        <a:t>) e le specie autoctone pescate nell’Unione europea.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Non è consentita la somministrazione di «pesce ricomposto» né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prefritto</a:t>
                      </a:r>
                      <a:r>
                        <a:rPr lang="it-IT" sz="1400" dirty="0">
                          <a:effectLst/>
                        </a:rPr>
                        <a:t>, </a:t>
                      </a:r>
                      <a:r>
                        <a:rPr lang="it-IT" sz="1400" dirty="0" err="1">
                          <a:effectLst/>
                        </a:rPr>
                        <a:t>preirnpanato</a:t>
                      </a:r>
                      <a:r>
                        <a:rPr lang="it-IT" sz="1400" dirty="0">
                          <a:effectLst/>
                        </a:rPr>
                        <a:t>, o che abbia subito analoghe lavorazioni da imprese diverse dall’aggiudicatario.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440486679"/>
                  </a:ext>
                </a:extLst>
              </a:tr>
              <a:tr h="883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Acqua: di rete o microfiltrata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100" dirty="0">
                          <a:effectLst/>
                        </a:rPr>
                        <a:t>(caratteristiche chimiche e fisico-chimiche dell’acqua destinata al consumo sono conformi al </a:t>
                      </a:r>
                      <a:r>
                        <a:rPr lang="it-IT" sz="1100" dirty="0" err="1">
                          <a:effectLst/>
                        </a:rPr>
                        <a:t>dLgs</a:t>
                      </a:r>
                      <a:r>
                        <a:rPr lang="it-IT" sz="1100" dirty="0">
                          <a:effectLst/>
                        </a:rPr>
                        <a:t> 2/02/2001, n. 31 fatti salvi i pranzi al sacco)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2275211804"/>
                  </a:ext>
                </a:extLst>
              </a:tr>
              <a:tr h="136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Spuntini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Negli spuntini devono essere somministrati a rotazione frutta, ortaggi crudi, pane o altri prodotti da forno non monodose (se non per specifiche esigenze tra cui pranzi al sacco e diete speciali), yogurt ed, eventualmente, latte. Le marmellate e le confetture devono essere biologiche. Le tavolette dì cioccolata devono provenire da commercio equo e solidale nell’ambito di uno schema di certificazione riconosciuto o di una </a:t>
                      </a:r>
                      <a:r>
                        <a:rPr lang="it-IT" sz="1400" dirty="0" err="1">
                          <a:effectLst/>
                        </a:rPr>
                        <a:t>multistakeholder</a:t>
                      </a:r>
                      <a:r>
                        <a:rPr lang="it-IT" sz="1400" dirty="0">
                          <a:effectLst/>
                        </a:rPr>
                        <a:t> iniziative quale il </a:t>
                      </a:r>
                      <a:r>
                        <a:rPr lang="it-IT" sz="1400" dirty="0" err="1">
                          <a:effectLst/>
                        </a:rPr>
                        <a:t>Fairtrade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Labelling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Organizations</a:t>
                      </a:r>
                      <a:r>
                        <a:rPr lang="it-IT" sz="1400" dirty="0">
                          <a:effectLst/>
                        </a:rPr>
                        <a:t> , il World Fair </a:t>
                      </a:r>
                      <a:r>
                        <a:rPr lang="it-IT" sz="1400" dirty="0" err="1">
                          <a:effectLst/>
                        </a:rPr>
                        <a:t>Trade</a:t>
                      </a:r>
                      <a:r>
                        <a:rPr lang="it-IT" sz="1400" dirty="0">
                          <a:effectLst/>
                        </a:rPr>
                        <a:t> Organization o equivalenti.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3745090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928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14E94AE-13F7-AA30-0148-1C3858322C21}"/>
              </a:ext>
            </a:extLst>
          </p:cNvPr>
          <p:cNvSpPr/>
          <p:nvPr/>
        </p:nvSpPr>
        <p:spPr>
          <a:xfrm>
            <a:off x="3503612" y="65087"/>
            <a:ext cx="5184775" cy="708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/>
              <a:t>I nuovi criteri ambientali minimi (CAM) </a:t>
            </a:r>
          </a:p>
          <a:p>
            <a:pPr algn="ctr">
              <a:defRPr/>
            </a:pPr>
            <a:r>
              <a:rPr lang="it-IT" sz="2000" b="1" dirty="0"/>
              <a:t>per i servizi di ristorazione collettiva</a:t>
            </a:r>
          </a:p>
        </p:txBody>
      </p:sp>
      <p:sp>
        <p:nvSpPr>
          <p:cNvPr id="6" name="Rettangolo 1">
            <a:extLst>
              <a:ext uri="{FF2B5EF4-FFF2-40B4-BE49-F238E27FC236}">
                <a16:creationId xmlns:a16="http://schemas.microsoft.com/office/drawing/2014/main" id="{0B8C8879-D083-153B-628B-DCD3760D3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7" y="947651"/>
            <a:ext cx="11691187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dirty="0">
                <a:latin typeface="Arial" panose="020B0604020202020204" pitchFamily="34" charset="0"/>
              </a:rPr>
              <a:t>Una premessa: </a:t>
            </a:r>
            <a:endParaRPr lang="it-IT" altLang="it-IT" sz="20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dirty="0" smtClean="0">
                <a:latin typeface="Arial" panose="020B0604020202020204" pitchFamily="34" charset="0"/>
              </a:rPr>
              <a:t>Ci concentriamo sulle </a:t>
            </a:r>
            <a:r>
              <a:rPr lang="it-IT" altLang="it-IT" sz="2000" dirty="0">
                <a:latin typeface="Arial" panose="020B0604020202020204" pitchFamily="34" charset="0"/>
              </a:rPr>
              <a:t>implicazioni derivanti dai criteri </a:t>
            </a:r>
            <a:r>
              <a:rPr lang="it-IT" altLang="it-IT" sz="2400" b="1" dirty="0">
                <a:solidFill>
                  <a:srgbClr val="C00000"/>
                </a:solidFill>
                <a:latin typeface="Arial" panose="020B0604020202020204" pitchFamily="34" charset="0"/>
              </a:rPr>
              <a:t>obbligatori e </a:t>
            </a:r>
            <a:r>
              <a:rPr lang="it-IT" altLang="it-IT" sz="2400" b="1" dirty="0">
                <a:solidFill>
                  <a:srgbClr val="002060"/>
                </a:solidFill>
                <a:latin typeface="Arial" panose="020B0604020202020204" pitchFamily="34" charset="0"/>
              </a:rPr>
              <a:t>premiali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C00000"/>
                </a:solidFill>
                <a:latin typeface="Arial" panose="020B0604020202020204" pitchFamily="34" charset="0"/>
              </a:rPr>
              <a:t>relativi alle materie prime utilizzate nei </a:t>
            </a:r>
            <a:r>
              <a:rPr lang="it-IT" altLang="it-IT" sz="2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menù</a:t>
            </a:r>
            <a:endParaRPr lang="it-IT" altLang="it-IT" sz="24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latin typeface="Arial" panose="020B0604020202020204" pitchFamily="34" charset="0"/>
              </a:rPr>
              <a:t>novità significativa per i criteri PREMIALI:</a:t>
            </a:r>
            <a:endParaRPr lang="it-IT" altLang="it-IT" sz="24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Il Km </a:t>
            </a:r>
            <a:r>
              <a:rPr lang="it-IT" altLang="it-IT" dirty="0" smtClean="0">
                <a:solidFill>
                  <a:srgbClr val="002060"/>
                </a:solidFill>
                <a:latin typeface="Arial" panose="020B0604020202020204" pitchFamily="34" charset="0"/>
              </a:rPr>
              <a:t>zero (alla terza evoluzione </a:t>
            </a:r>
            <a:r>
              <a:rPr lang="it-IT" altLang="it-IT" dirty="0" smtClean="0">
                <a:solidFill>
                  <a:srgbClr val="002060"/>
                </a:solidFill>
                <a:latin typeface="Arial" panose="020B0604020202020204" pitchFamily="34" charset="0"/>
              </a:rPr>
              <a:t>normativa in 5 anni!)</a:t>
            </a:r>
            <a:endParaRPr lang="it-IT" altLang="it-IT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800" dirty="0" smtClean="0">
                <a:latin typeface="Arial" panose="020B0604020202020204" pitchFamily="34" charset="0"/>
              </a:rPr>
              <a:t>1) Fino </a:t>
            </a:r>
            <a:r>
              <a:rPr lang="it-IT" altLang="it-IT" sz="1800" dirty="0">
                <a:latin typeface="Arial" panose="020B0604020202020204" pitchFamily="34" charset="0"/>
              </a:rPr>
              <a:t>al 2020 era una opzione valorizzabile ai fini dell’aggiudicazione dei servizi di ristorazione </a:t>
            </a:r>
            <a:r>
              <a:rPr lang="it-IT" altLang="it-IT" sz="1800" dirty="0" smtClean="0">
                <a:latin typeface="Arial" panose="020B0604020202020204" pitchFamily="34" charset="0"/>
              </a:rPr>
              <a:t> </a:t>
            </a:r>
            <a:r>
              <a:rPr lang="it-IT" altLang="it-IT" sz="1800" b="1" dirty="0" smtClean="0">
                <a:latin typeface="Arial" panose="020B0604020202020204" pitchFamily="34" charset="0"/>
              </a:rPr>
              <a:t>solo</a:t>
            </a:r>
            <a:r>
              <a:rPr lang="it-IT" altLang="it-IT" sz="1800" dirty="0" smtClean="0">
                <a:latin typeface="Arial" panose="020B0604020202020204" pitchFamily="34" charset="0"/>
              </a:rPr>
              <a:t> </a:t>
            </a:r>
            <a:r>
              <a:rPr lang="it-IT" altLang="it-IT" sz="1800" dirty="0">
                <a:latin typeface="Arial" panose="020B0604020202020204" pitchFamily="34" charset="0"/>
              </a:rPr>
              <a:t>nei piccoli comuni fino a 5.000 abitanti </a:t>
            </a:r>
            <a:r>
              <a:rPr lang="it-IT" altLang="it-IT" sz="1800" dirty="0" smtClean="0">
                <a:latin typeface="Arial" panose="020B0604020202020204" pitchFamily="34" charset="0"/>
              </a:rPr>
              <a:t> in </a:t>
            </a:r>
            <a:r>
              <a:rPr lang="it-IT" altLang="it-IT" sz="1800" dirty="0">
                <a:latin typeface="Arial" panose="020B0604020202020204" pitchFamily="34" charset="0"/>
              </a:rPr>
              <a:t>base </a:t>
            </a:r>
            <a:r>
              <a:rPr lang="it-IT" altLang="it-IT" sz="1800" dirty="0" smtClean="0">
                <a:latin typeface="Arial" panose="020B0604020202020204" pitchFamily="34" charset="0"/>
              </a:rPr>
              <a:t>all’art. 11 c. 2 della </a:t>
            </a:r>
            <a:r>
              <a:rPr lang="it-IT" altLang="it-IT" sz="1800" dirty="0">
                <a:latin typeface="Arial" panose="020B0604020202020204" pitchFamily="34" charset="0"/>
              </a:rPr>
              <a:t>legge 158/2017 </a:t>
            </a:r>
            <a:r>
              <a:rPr lang="it-IT" altLang="it-IT" sz="1800" b="1" dirty="0">
                <a:solidFill>
                  <a:srgbClr val="0070C0"/>
                </a:solidFill>
                <a:latin typeface="Arial" panose="020B0604020202020204" pitchFamily="34" charset="0"/>
              </a:rPr>
              <a:t>(</a:t>
            </a:r>
            <a:r>
              <a:rPr lang="it-IT" altLang="it-IT" sz="18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filiera </a:t>
            </a:r>
            <a:r>
              <a:rPr lang="it-IT" altLang="it-IT" sz="1800" b="1" dirty="0">
                <a:solidFill>
                  <a:srgbClr val="0070C0"/>
                </a:solidFill>
                <a:latin typeface="Arial" panose="020B0604020202020204" pitchFamily="34" charset="0"/>
              </a:rPr>
              <a:t>corta e </a:t>
            </a:r>
            <a:r>
              <a:rPr lang="it-IT" altLang="it-IT" sz="18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b="1" dirty="0">
                <a:solidFill>
                  <a:srgbClr val="0070C0"/>
                </a:solidFill>
                <a:latin typeface="Arial" panose="020B0604020202020204" pitchFamily="34" charset="0"/>
              </a:rPr>
              <a:t>Km utile </a:t>
            </a:r>
            <a:r>
              <a:rPr lang="it-IT" altLang="it-IT" sz="18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a </a:t>
            </a:r>
            <a:r>
              <a:rPr lang="it-IT" altLang="it-IT" sz="1800" b="1" dirty="0">
                <a:solidFill>
                  <a:srgbClr val="0070C0"/>
                </a:solidFill>
                <a:latin typeface="Arial" panose="020B0604020202020204" pitchFamily="34" charset="0"/>
              </a:rPr>
              <a:t>70 Km)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400" u="sng" dirty="0" smtClean="0">
                <a:latin typeface="Arial" panose="020B0604020202020204" pitchFamily="34" charset="0"/>
              </a:rPr>
              <a:t>2) Il DM Ambiente 65/2020 introduce l’opzione </a:t>
            </a:r>
            <a:r>
              <a:rPr lang="it-IT" altLang="it-IT" sz="2400" u="sng" dirty="0">
                <a:latin typeface="Arial" panose="020B0604020202020204" pitchFamily="34" charset="0"/>
              </a:rPr>
              <a:t>del Km zero </a:t>
            </a:r>
            <a:r>
              <a:rPr lang="it-IT" altLang="it-IT" sz="2400" u="sng" dirty="0" smtClean="0">
                <a:latin typeface="Arial" panose="020B0604020202020204" pitchFamily="34" charset="0"/>
              </a:rPr>
              <a:t>a </a:t>
            </a:r>
            <a:r>
              <a:rPr lang="it-IT" altLang="it-IT" sz="2400" u="sng" dirty="0">
                <a:latin typeface="Arial" panose="020B0604020202020204" pitchFamily="34" charset="0"/>
              </a:rPr>
              <a:t>200 </a:t>
            </a:r>
            <a:r>
              <a:rPr lang="it-IT" altLang="it-IT" sz="2400" u="sng" dirty="0" smtClean="0">
                <a:latin typeface="Arial" panose="020B0604020202020204" pitchFamily="34" charset="0"/>
              </a:rPr>
              <a:t>km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 smtClean="0">
                <a:solidFill>
                  <a:srgbClr val="C00000"/>
                </a:solidFill>
                <a:latin typeface="Arial" panose="020B0604020202020204" pitchFamily="34" charset="0"/>
              </a:rPr>
              <a:t>(ha determinato un doppio regime tra piccoli e grandi comuni)</a:t>
            </a:r>
            <a:endParaRPr lang="it-IT" altLang="it-IT" sz="2400" u="sng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3) La legge 17 maggio 2022 n. 61, </a:t>
            </a:r>
            <a:r>
              <a:rPr lang="it-IT" altLang="it-IT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in vigore dal 26 giugno 2022,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All’art. 8 ha abrogato l’art. 11 c. 2 della legge 158/2017;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 smtClean="0">
                <a:solidFill>
                  <a:srgbClr val="002060"/>
                </a:solidFill>
                <a:latin typeface="Arial" panose="020B0604020202020204" pitchFamily="34" charset="0"/>
              </a:rPr>
              <a:t>All’art. 6 ha sostituito </a:t>
            </a:r>
            <a:r>
              <a:rPr lang="it-IT" sz="1600" dirty="0" smtClean="0">
                <a:solidFill>
                  <a:srgbClr val="002060"/>
                </a:solidFill>
              </a:rPr>
              <a:t>Il </a:t>
            </a:r>
            <a:r>
              <a:rPr lang="it-IT" sz="1600" dirty="0">
                <a:solidFill>
                  <a:srgbClr val="002060"/>
                </a:solidFill>
              </a:rPr>
              <a:t>comma 1 dell'articolo 144 del codice dei </a:t>
            </a:r>
            <a:r>
              <a:rPr lang="it-IT" sz="1600" dirty="0" smtClean="0">
                <a:solidFill>
                  <a:srgbClr val="002060"/>
                </a:solidFill>
              </a:rPr>
              <a:t>contratti 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sz="1600" dirty="0"/>
              <a:t/>
            </a:r>
            <a:br>
              <a:rPr lang="it-IT" sz="1600" dirty="0"/>
            </a:br>
            <a:r>
              <a:rPr lang="it-IT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Km zero viene allineato a 70 Km per tutti i Comuni</a:t>
            </a:r>
            <a:endParaRPr lang="it-IT" altLang="it-IT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960686" y="5187463"/>
            <a:ext cx="8106506" cy="5307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809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5">
            <a:extLst>
              <a:ext uri="{FF2B5EF4-FFF2-40B4-BE49-F238E27FC236}">
                <a16:creationId xmlns:a16="http://schemas.microsoft.com/office/drawing/2014/main" id="{BF628D11-529E-225C-4AC1-422AC4CD9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323" y="1283677"/>
            <a:ext cx="10199077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Il Km  </a:t>
            </a: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zero dopo la legge 61/2022: 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b="1" dirty="0">
              <a:solidFill>
                <a:srgbClr val="376092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it-IT" sz="1800" b="1" dirty="0" smtClean="0"/>
              <a:t>Art. 2 c. 1 </a:t>
            </a:r>
            <a:r>
              <a:rPr lang="it-IT" sz="1800" b="1" dirty="0" err="1" smtClean="0"/>
              <a:t>lett</a:t>
            </a:r>
            <a:r>
              <a:rPr lang="it-IT" sz="1800" b="1" dirty="0" smtClean="0"/>
              <a:t> a) </a:t>
            </a:r>
            <a:r>
              <a:rPr lang="it-IT" sz="1800" dirty="0" smtClean="0"/>
              <a:t>prodotti </a:t>
            </a:r>
            <a:r>
              <a:rPr lang="it-IT" sz="1800" dirty="0"/>
              <a:t>agricoli e alimentari a chilometro </a:t>
            </a:r>
            <a:r>
              <a:rPr lang="it-IT" sz="1800" dirty="0" smtClean="0"/>
              <a:t>zero: </a:t>
            </a:r>
            <a:r>
              <a:rPr lang="it-IT" sz="2000" b="1" dirty="0" smtClean="0">
                <a:solidFill>
                  <a:srgbClr val="C00000"/>
                </a:solidFill>
              </a:rPr>
              <a:t>i prodotti dell'agricoltura </a:t>
            </a:r>
            <a:r>
              <a:rPr lang="it-IT" sz="2000" b="1" dirty="0">
                <a:solidFill>
                  <a:srgbClr val="C00000"/>
                </a:solidFill>
              </a:rPr>
              <a:t>e dell'allevamento, </a:t>
            </a:r>
            <a:r>
              <a:rPr lang="it-IT" sz="2000" dirty="0"/>
              <a:t>compresa </a:t>
            </a:r>
            <a:r>
              <a:rPr lang="it-IT" sz="2000" b="1" dirty="0">
                <a:solidFill>
                  <a:srgbClr val="C00000"/>
                </a:solidFill>
              </a:rPr>
              <a:t>l'acquacoltura</a:t>
            </a:r>
            <a:r>
              <a:rPr lang="it-IT" sz="1800" b="1" dirty="0">
                <a:solidFill>
                  <a:srgbClr val="C00000"/>
                </a:solidFill>
              </a:rPr>
              <a:t>, </a:t>
            </a:r>
            <a:r>
              <a:rPr lang="it-IT" sz="1500" dirty="0"/>
              <a:t>di </a:t>
            </a:r>
            <a:r>
              <a:rPr lang="it-IT" sz="1500" dirty="0" smtClean="0"/>
              <a:t>cui all'allegato </a:t>
            </a:r>
            <a:r>
              <a:rPr lang="it-IT" sz="1500" dirty="0"/>
              <a:t>I al Trattato sul funzionamento dell'Unione europea, e i prodotti alimentari di cui all'articolo 2 del regolamento (CE) </a:t>
            </a:r>
            <a:r>
              <a:rPr lang="it-IT" sz="1500" dirty="0" smtClean="0"/>
              <a:t>n.178/2002 </a:t>
            </a:r>
            <a:r>
              <a:rPr lang="it-IT" sz="1500" dirty="0"/>
              <a:t>del Parlamento europeo e del Consiglio, del 28 gennaio </a:t>
            </a:r>
            <a:r>
              <a:rPr lang="it-IT" sz="1500" dirty="0" smtClean="0"/>
              <a:t>2002, </a:t>
            </a:r>
            <a:r>
              <a:rPr lang="it-IT" sz="1800" dirty="0" smtClean="0">
                <a:solidFill>
                  <a:srgbClr val="C00000"/>
                </a:solidFill>
              </a:rPr>
              <a:t>provenienti </a:t>
            </a:r>
            <a:r>
              <a:rPr lang="it-IT" sz="1800" dirty="0">
                <a:solidFill>
                  <a:srgbClr val="C00000"/>
                </a:solidFill>
              </a:rPr>
              <a:t>da luoghi di produzione e di trasformazione della </a:t>
            </a:r>
            <a:r>
              <a:rPr lang="it-IT" sz="1800" dirty="0" smtClean="0">
                <a:solidFill>
                  <a:srgbClr val="C00000"/>
                </a:solidFill>
              </a:rPr>
              <a:t>materia prima </a:t>
            </a:r>
            <a:r>
              <a:rPr lang="it-IT" sz="1800" dirty="0">
                <a:solidFill>
                  <a:srgbClr val="C00000"/>
                </a:solidFill>
              </a:rPr>
              <a:t>o delle materie prime agricole primarie utilizzate posti a </a:t>
            </a:r>
            <a:r>
              <a:rPr lang="it-IT" sz="1800" dirty="0" smtClean="0">
                <a:solidFill>
                  <a:srgbClr val="C00000"/>
                </a:solidFill>
              </a:rPr>
              <a:t>una distanza </a:t>
            </a:r>
            <a:r>
              <a:rPr lang="it-IT" sz="1800" dirty="0">
                <a:solidFill>
                  <a:srgbClr val="C00000"/>
                </a:solidFill>
              </a:rPr>
              <a:t>non superiore a 70 chilometri di raggio dal luogo </a:t>
            </a:r>
            <a:r>
              <a:rPr lang="it-IT" sz="1800" dirty="0" smtClean="0">
                <a:solidFill>
                  <a:srgbClr val="C00000"/>
                </a:solidFill>
              </a:rPr>
              <a:t>di vendita</a:t>
            </a:r>
            <a:r>
              <a:rPr lang="it-IT" sz="1800" dirty="0"/>
              <a:t>, </a:t>
            </a:r>
            <a:r>
              <a:rPr lang="it-IT" sz="1800" u="sng" dirty="0"/>
              <a:t>o comunque provenienti dalla </a:t>
            </a:r>
            <a:r>
              <a:rPr lang="it-IT" sz="1800" b="1" u="sng" dirty="0">
                <a:solidFill>
                  <a:srgbClr val="C00000"/>
                </a:solidFill>
              </a:rPr>
              <a:t>stessa provincia del luogo </a:t>
            </a:r>
            <a:r>
              <a:rPr lang="it-IT" sz="1800" b="1" u="sng" dirty="0" smtClean="0">
                <a:solidFill>
                  <a:srgbClr val="C00000"/>
                </a:solidFill>
              </a:rPr>
              <a:t>di vendita</a:t>
            </a:r>
            <a:r>
              <a:rPr lang="it-IT" sz="1800" dirty="0"/>
              <a:t>, </a:t>
            </a:r>
            <a:r>
              <a:rPr lang="it-IT" sz="1800" b="1" dirty="0"/>
              <a:t>o dal luogo di consumo del servizio di ristorazione</a:t>
            </a:r>
            <a:r>
              <a:rPr lang="it-IT" sz="1800" dirty="0"/>
              <a:t> </a:t>
            </a:r>
            <a:r>
              <a:rPr lang="it-IT" sz="1500" dirty="0"/>
              <a:t>di </a:t>
            </a:r>
            <a:r>
              <a:rPr lang="it-IT" sz="1500" dirty="0" smtClean="0"/>
              <a:t>cui al </a:t>
            </a:r>
            <a:r>
              <a:rPr lang="it-IT" sz="1500" dirty="0"/>
              <a:t>comma 1 dell'articolo 144 del codice dei contratti pubblici, </a:t>
            </a:r>
            <a:r>
              <a:rPr lang="it-IT" sz="1500" dirty="0" smtClean="0"/>
              <a:t>di cui </a:t>
            </a:r>
            <a:r>
              <a:rPr lang="it-IT" sz="1500" dirty="0"/>
              <a:t>al decreto legislativo 18 aprile 2016, n. 50, come </a:t>
            </a:r>
            <a:r>
              <a:rPr lang="it-IT" sz="1500" dirty="0" smtClean="0"/>
              <a:t>sostituito dall'articolo </a:t>
            </a:r>
            <a:r>
              <a:rPr lang="it-IT" sz="1500" dirty="0"/>
              <a:t>6 della presente legge, </a:t>
            </a:r>
            <a:r>
              <a:rPr lang="it-IT" sz="2000" b="1" dirty="0">
                <a:solidFill>
                  <a:srgbClr val="C00000"/>
                </a:solidFill>
              </a:rPr>
              <a:t>e i prodotti freschi </a:t>
            </a:r>
            <a:r>
              <a:rPr lang="it-IT" sz="2000" b="1" dirty="0" smtClean="0">
                <a:solidFill>
                  <a:srgbClr val="C00000"/>
                </a:solidFill>
              </a:rPr>
              <a:t>della pesca </a:t>
            </a:r>
            <a:r>
              <a:rPr lang="it-IT" sz="2000" b="1" dirty="0">
                <a:solidFill>
                  <a:srgbClr val="C00000"/>
                </a:solidFill>
              </a:rPr>
              <a:t>in mare e della pesca nelle acque interne e </a:t>
            </a:r>
            <a:r>
              <a:rPr lang="it-IT" sz="2000" b="1" dirty="0" smtClean="0">
                <a:solidFill>
                  <a:srgbClr val="C00000"/>
                </a:solidFill>
              </a:rPr>
              <a:t>lagunari</a:t>
            </a:r>
            <a:r>
              <a:rPr lang="it-IT" sz="2000" dirty="0" smtClean="0"/>
              <a:t>, provenienti </a:t>
            </a:r>
            <a:r>
              <a:rPr lang="it-IT" sz="2000" dirty="0"/>
              <a:t>da </a:t>
            </a:r>
            <a:r>
              <a:rPr lang="it-IT" sz="2000" b="1" dirty="0">
                <a:solidFill>
                  <a:srgbClr val="C00000"/>
                </a:solidFill>
              </a:rPr>
              <a:t>punti di sbarco posti a una distanza non superiore </a:t>
            </a:r>
            <a:r>
              <a:rPr lang="it-IT" sz="2000" b="1" dirty="0" smtClean="0">
                <a:solidFill>
                  <a:srgbClr val="C00000"/>
                </a:solidFill>
              </a:rPr>
              <a:t>a 70 </a:t>
            </a:r>
            <a:r>
              <a:rPr lang="it-IT" sz="2000" b="1" dirty="0">
                <a:solidFill>
                  <a:srgbClr val="C00000"/>
                </a:solidFill>
              </a:rPr>
              <a:t>chilometri di raggio dal luogo di vendita </a:t>
            </a:r>
            <a:r>
              <a:rPr lang="it-IT" sz="2000" b="1" dirty="0"/>
              <a:t>o dal luogo di </a:t>
            </a:r>
            <a:r>
              <a:rPr lang="it-IT" sz="2000" b="1" dirty="0" smtClean="0"/>
              <a:t>consumo del </a:t>
            </a:r>
            <a:r>
              <a:rPr lang="it-IT" sz="2000" b="1" dirty="0"/>
              <a:t>servizio di ristorazione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1500" dirty="0"/>
              <a:t>come definito ai sensi del citato </a:t>
            </a:r>
            <a:r>
              <a:rPr lang="it-IT" sz="1500" dirty="0" smtClean="0"/>
              <a:t>comma </a:t>
            </a:r>
            <a:r>
              <a:rPr lang="it-IT" sz="1500" dirty="0"/>
              <a:t>1 dell'articolo 144 del codice di cui al decreto legislativo n. </a:t>
            </a:r>
            <a:r>
              <a:rPr lang="it-IT" sz="1500" dirty="0" smtClean="0"/>
              <a:t>50 del </a:t>
            </a:r>
            <a:r>
              <a:rPr lang="it-IT" sz="1500" dirty="0"/>
              <a:t>2016,</a:t>
            </a:r>
            <a:r>
              <a:rPr lang="it-IT" sz="1600" dirty="0"/>
              <a:t> </a:t>
            </a:r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catturati da imbarcazioni iscritte nei registri </a:t>
            </a:r>
            <a:r>
              <a:rPr lang="it-IT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uffici </a:t>
            </a:r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marittimi delle capitanerie di porto competenti per i punti </a:t>
            </a:r>
            <a:r>
              <a:rPr lang="it-IT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sbarco</a:t>
            </a:r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 da imprenditori ittici iscritti nei registri delle </a:t>
            </a:r>
            <a:r>
              <a:rPr lang="it-IT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licenze di </a:t>
            </a:r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pesca tenuti presso le province competenti</a:t>
            </a:r>
            <a:r>
              <a:rPr lang="it-IT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it-IT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tangolo 1">
            <a:extLst>
              <a:ext uri="{FF2B5EF4-FFF2-40B4-BE49-F238E27FC236}">
                <a16:creationId xmlns:a16="http://schemas.microsoft.com/office/drawing/2014/main" id="{04993DAE-FC62-C910-6845-10A5CC527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3292" y="680974"/>
            <a:ext cx="87043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nei criteri premiali dei CAM si fa riferimento a definizioni univoche di Km zero:</a:t>
            </a:r>
            <a:endParaRPr lang="it-IT" altLang="it-IT" sz="1800" b="1" dirty="0">
              <a:solidFill>
                <a:srgbClr val="37609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692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BA9BB12-1895-5538-671B-AABDDEBBA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731" y="852854"/>
            <a:ext cx="834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La filiera corta e </a:t>
            </a:r>
            <a:r>
              <a:rPr lang="it-IT" altLang="it-IT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il nuovo ruolo delle PA per favorirla</a:t>
            </a:r>
            <a:endParaRPr lang="it-IT" altLang="it-IT" sz="1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Rettangolo 2">
            <a:extLst>
              <a:ext uri="{FF2B5EF4-FFF2-40B4-BE49-F238E27FC236}">
                <a16:creationId xmlns:a16="http://schemas.microsoft.com/office/drawing/2014/main" id="{F4C2887B-9603-3CA0-D8BD-A8117D5B9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61" y="1724565"/>
            <a:ext cx="10830393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La Filiera corta secondo </a:t>
            </a:r>
            <a:r>
              <a:rPr lang="it-IT" altLang="it-IT" sz="1800" b="1" dirty="0">
                <a:solidFill>
                  <a:srgbClr val="376092"/>
                </a:solidFill>
                <a:latin typeface="Arial" panose="020B0604020202020204" pitchFamily="34" charset="0"/>
              </a:rPr>
              <a:t>l’art. 2 c. 2  </a:t>
            </a:r>
            <a:r>
              <a:rPr lang="it-IT" altLang="it-IT" sz="1800" b="1" dirty="0" smtClean="0">
                <a:solidFill>
                  <a:srgbClr val="376092"/>
                </a:solidFill>
                <a:latin typeface="Arial" panose="020B0604020202020204" pitchFamily="34" charset="0"/>
              </a:rPr>
              <a:t>lettera b)</a:t>
            </a:r>
            <a:endParaRPr lang="it-IT" altLang="it-IT" sz="1800" b="1" dirty="0">
              <a:solidFill>
                <a:srgbClr val="376092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1800" dirty="0" smtClean="0"/>
              <a:t>prodotti </a:t>
            </a:r>
            <a:r>
              <a:rPr lang="it-IT" sz="1800" dirty="0"/>
              <a:t>agricoli e alimentari </a:t>
            </a:r>
            <a:r>
              <a:rPr lang="it-IT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nazionali</a:t>
            </a:r>
            <a:r>
              <a:rPr lang="it-IT" sz="1800" dirty="0"/>
              <a:t> provenienti </a:t>
            </a:r>
            <a:r>
              <a:rPr lang="it-IT" sz="1800" dirty="0" smtClean="0"/>
              <a:t>da filiera </a:t>
            </a:r>
            <a:r>
              <a:rPr lang="it-IT" sz="1800" dirty="0"/>
              <a:t>corta: i prodotti la cui </a:t>
            </a:r>
            <a:r>
              <a:rPr 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filiera produttiva </a:t>
            </a:r>
            <a:r>
              <a:rPr lang="it-IT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risulti caratterizzata </a:t>
            </a:r>
            <a:r>
              <a:rPr 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dall'assenza di intermediari commerciali, </a:t>
            </a:r>
            <a:r>
              <a:rPr lang="it-IT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ovvero composta </a:t>
            </a:r>
            <a:r>
              <a:rPr 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un solo intermediario tra il produttore, singolo </a:t>
            </a:r>
            <a:r>
              <a:rPr lang="it-IT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associato </a:t>
            </a:r>
            <a:r>
              <a:rPr 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diverse forme di aggregazione, e il consumatore </a:t>
            </a:r>
            <a:r>
              <a:rPr lang="it-IT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</a:t>
            </a:r>
            <a:r>
              <a:rPr lang="it-IT" sz="1800" dirty="0" smtClean="0"/>
              <a:t>.  Le </a:t>
            </a:r>
            <a:r>
              <a:rPr lang="it-IT" sz="1800" dirty="0"/>
              <a:t>cooperative e i loro consorzi di cui all'articolo 1, comma 2, </a:t>
            </a:r>
            <a:r>
              <a:rPr lang="it-IT" sz="1800" dirty="0" smtClean="0"/>
              <a:t>del decreto </a:t>
            </a:r>
            <a:r>
              <a:rPr lang="it-IT" sz="1800" dirty="0"/>
              <a:t>legislativo 18 maggio 2001, n. 228, non sono </a:t>
            </a:r>
            <a:r>
              <a:rPr lang="it-IT" sz="1800" dirty="0" smtClean="0"/>
              <a:t>considerati intermediari.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/>
              <a:t>Art. </a:t>
            </a:r>
            <a:r>
              <a:rPr lang="it-IT" sz="1800" dirty="0" smtClean="0"/>
              <a:t>3. </a:t>
            </a:r>
            <a:r>
              <a:rPr lang="it-IT" sz="1800" b="1" dirty="0" smtClean="0">
                <a:solidFill>
                  <a:srgbClr val="C00000"/>
                </a:solidFill>
              </a:rPr>
              <a:t>Misure </a:t>
            </a:r>
            <a:r>
              <a:rPr lang="it-IT" sz="1800" b="1" dirty="0">
                <a:solidFill>
                  <a:srgbClr val="C00000"/>
                </a:solidFill>
              </a:rPr>
              <a:t>per favorire l'incontro tra </a:t>
            </a:r>
            <a:r>
              <a:rPr lang="it-IT" sz="1800" b="1" dirty="0" smtClean="0">
                <a:solidFill>
                  <a:srgbClr val="C00000"/>
                </a:solidFill>
              </a:rPr>
              <a:t>produttori e </a:t>
            </a:r>
            <a:r>
              <a:rPr lang="it-IT" sz="1800" b="1" dirty="0">
                <a:solidFill>
                  <a:srgbClr val="C00000"/>
                </a:solidFill>
              </a:rPr>
              <a:t>gestori della ristorazione </a:t>
            </a:r>
            <a:r>
              <a:rPr lang="it-IT" sz="1800" b="1" dirty="0" smtClean="0">
                <a:solidFill>
                  <a:srgbClr val="C00000"/>
                </a:solidFill>
              </a:rPr>
              <a:t>collettiva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1800" dirty="0"/>
              <a:t/>
            </a:r>
            <a:br>
              <a:rPr lang="it-IT" sz="1800" dirty="0"/>
            </a:br>
            <a:r>
              <a:rPr lang="it-IT" sz="2000" dirty="0"/>
              <a:t>1. Lo Stato, le regioni e gli enti locali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possono prevedere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misure per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favorire l'incontro diretto tra i produttori di prodotti di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all'articolo 2 e i soggetti gestori, pubblici e privati,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della ristorazione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collettiva</a:t>
            </a:r>
            <a:r>
              <a:rPr lang="it-IT" sz="2000" dirty="0"/>
              <a:t>. </a:t>
            </a:r>
            <a:r>
              <a:rPr lang="it-IT" sz="1600" dirty="0"/>
              <a:t>Le amministrazioni interessate </a:t>
            </a:r>
            <a:r>
              <a:rPr lang="it-IT" sz="1600" dirty="0" smtClean="0"/>
              <a:t>provvedono all'attuazione </a:t>
            </a:r>
            <a:r>
              <a:rPr lang="it-IT" sz="1600" dirty="0"/>
              <a:t>delle disposizioni del presente articolo nei </a:t>
            </a:r>
            <a:r>
              <a:rPr lang="it-IT" sz="1600" dirty="0" smtClean="0"/>
              <a:t>limiti delle </a:t>
            </a:r>
            <a:r>
              <a:rPr lang="it-IT" sz="1600" dirty="0"/>
              <a:t>risorse umane, strumentali e finanziarie disponibili </a:t>
            </a:r>
            <a:r>
              <a:rPr lang="it-IT" sz="1600" dirty="0" smtClean="0"/>
              <a:t>a legislazione </a:t>
            </a:r>
            <a:r>
              <a:rPr lang="it-IT" sz="1600" dirty="0"/>
              <a:t>vigente e, comunque, senza nuovi o maggiori oneri per </a:t>
            </a:r>
            <a:r>
              <a:rPr lang="it-IT" sz="1600" dirty="0" smtClean="0"/>
              <a:t>la finanza </a:t>
            </a:r>
            <a:r>
              <a:rPr lang="it-IT" sz="1600" dirty="0"/>
              <a:t>pubblica.</a:t>
            </a:r>
            <a:endParaRPr lang="it-IT" altLang="it-IT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Immagine 4">
            <a:extLst>
              <a:ext uri="{FF2B5EF4-FFF2-40B4-BE49-F238E27FC236}">
                <a16:creationId xmlns:a16="http://schemas.microsoft.com/office/drawing/2014/main" id="{C7DF7982-F872-1908-4169-780726AD9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238" y="153920"/>
            <a:ext cx="3490547" cy="213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638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857BAFDF-CA2C-6D10-5FED-3CF937A90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29350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AB5FAE4-E7D4-E016-0490-E150675F1D27}"/>
              </a:ext>
            </a:extLst>
          </p:cNvPr>
          <p:cNvSpPr/>
          <p:nvPr/>
        </p:nvSpPr>
        <p:spPr>
          <a:xfrm>
            <a:off x="378396" y="1511132"/>
            <a:ext cx="116363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Per operare bene è fondamentale sviluppare le grammature dei menù </a:t>
            </a:r>
          </a:p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prima di approcciare la scelta </a:t>
            </a:r>
            <a:r>
              <a:rPr lang="it-IT" sz="2800" dirty="0" smtClean="0">
                <a:solidFill>
                  <a:srgbClr val="C00000"/>
                </a:solidFill>
              </a:rPr>
              <a:t>dei </a:t>
            </a:r>
            <a:r>
              <a:rPr lang="it-IT" sz="2800" dirty="0">
                <a:solidFill>
                  <a:srgbClr val="C00000"/>
                </a:solidFill>
              </a:rPr>
              <a:t>criteri </a:t>
            </a:r>
            <a:r>
              <a:rPr lang="it-IT" sz="2800" dirty="0" smtClean="0">
                <a:solidFill>
                  <a:srgbClr val="C00000"/>
                </a:solidFill>
              </a:rPr>
              <a:t>premiali </a:t>
            </a:r>
            <a:r>
              <a:rPr lang="it-IT" sz="2400" dirty="0" smtClean="0">
                <a:solidFill>
                  <a:srgbClr val="C00000"/>
                </a:solidFill>
              </a:rPr>
              <a:t>(nessuno, tutti o parte):</a:t>
            </a:r>
            <a:endParaRPr lang="it-IT" sz="2400" dirty="0">
              <a:solidFill>
                <a:srgbClr val="C00000"/>
              </a:solidFill>
            </a:endParaRPr>
          </a:p>
          <a:p>
            <a:pPr algn="just">
              <a:defRPr/>
            </a:pPr>
            <a:endParaRPr lang="it-IT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it-IT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VERIFICHE </a:t>
            </a:r>
            <a:r>
              <a:rPr lang="it-IT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PREVISTE dai CAM: 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dichiarazione di impegno del concorrente con </a:t>
            </a:r>
            <a:r>
              <a:rPr lang="it-IT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elenco produttori 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(primari, preparatori) che utilizzano l’ingrediente principale a km zero </a:t>
            </a:r>
            <a:r>
              <a:rPr lang="it-IT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dettaglio di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 quantità di prodotto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localizzazione terreno o sito produttivo; va allegata certificazione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produttore e capacità produttiva per tipologia (ortofrutta su base mensile), ecc.</a:t>
            </a:r>
            <a:endParaRPr lang="it-IT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3989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6010379B-EF4A-40BD-68C1-0CD9FB87D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84214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AF53EDA-05E8-824F-00E0-F778CCC1266D}"/>
              </a:ext>
            </a:extLst>
          </p:cNvPr>
          <p:cNvSpPr/>
          <p:nvPr/>
        </p:nvSpPr>
        <p:spPr>
          <a:xfrm>
            <a:off x="424434" y="1252729"/>
            <a:ext cx="1088571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CRITICITÀ emerse: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La normativa è complessa e solo una parte dei </a:t>
            </a:r>
            <a:r>
              <a:rPr lang="it-IT" sz="2400" b="1" dirty="0"/>
              <a:t>378 comuni del Lazio hanno</a:t>
            </a:r>
            <a:r>
              <a:rPr lang="it-IT" sz="2400" b="1" dirty="0">
                <a:solidFill>
                  <a:srgbClr val="C00000"/>
                </a:solidFill>
              </a:rPr>
              <a:t> funzioni espressamente dedicate al servizio di ristorazione scolastica</a:t>
            </a:r>
            <a:r>
              <a:rPr lang="it-IT" sz="2400" dirty="0"/>
              <a:t>;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Nonostante i bandi annuali Mipaaf per finanziare le mense </a:t>
            </a:r>
            <a:r>
              <a:rPr lang="it-IT" sz="2400" dirty="0" err="1"/>
              <a:t>bio</a:t>
            </a:r>
            <a:r>
              <a:rPr lang="it-IT" sz="2400" dirty="0"/>
              <a:t>, pochissimi comuni del Lazio hanno puntato su tale </a:t>
            </a:r>
            <a:r>
              <a:rPr lang="it-IT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opzione;</a:t>
            </a:r>
            <a:r>
              <a:rPr lang="it-IT" sz="2400" dirty="0"/>
              <a:t> le risorse sono appannaggio in gran parte di comuni delle Regioni del nord; 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In alcuni casi i bandi pubblicati successivamente all’entrata in vigore del DM 10/03/2020 (agosto 2020) fanno riferimento ai CAM del 2011;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Negli atti di gara più recenti,  pubblicati anche da grandi Comuni, </a:t>
            </a:r>
            <a:r>
              <a:rPr lang="it-IT" sz="2400" dirty="0">
                <a:solidFill>
                  <a:srgbClr val="0070C0"/>
                </a:solidFill>
              </a:rPr>
              <a:t>si fa riferimento alle vecchie linee guida per la ristorazione scolastica e non a quelle del DM Salute 28/10/2021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b="1" dirty="0"/>
              <a:t>I grandi comuni </a:t>
            </a:r>
            <a:r>
              <a:rPr lang="it-IT" sz="2400" dirty="0"/>
              <a:t>tendono a non valorizzare la filiera corta e il Km </a:t>
            </a:r>
            <a:r>
              <a:rPr lang="it-IT" sz="2400" dirty="0" smtClean="0"/>
              <a:t>zero </a:t>
            </a:r>
            <a:r>
              <a:rPr lang="it-IT" sz="2000" dirty="0" smtClean="0"/>
              <a:t>(già quando era a 200 km, ora a 70 km senza dati è ancora più difficile)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08595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A64FF38F-1369-B0C3-6F9E-59EADBEE7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051" y="376238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7EE3252-688C-7999-FB86-1A2CDED868F3}"/>
              </a:ext>
            </a:extLst>
          </p:cNvPr>
          <p:cNvSpPr/>
          <p:nvPr/>
        </p:nvSpPr>
        <p:spPr>
          <a:xfrm>
            <a:off x="402939" y="1101495"/>
            <a:ext cx="1151169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Possiamo puntare su filiera corta, avere buona qualità  e RISPARMIARE</a:t>
            </a: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it-IT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Bisogna ragionare su </a:t>
            </a:r>
            <a:r>
              <a:rPr lang="it-IT" sz="24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MENÙ che implementino il prodotto locale, </a:t>
            </a:r>
          </a:p>
          <a:p>
            <a:pPr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magari </a:t>
            </a:r>
            <a:r>
              <a:rPr lang="it-IT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la quota NON BIO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nel Km </a:t>
            </a:r>
            <a:r>
              <a:rPr lang="it-IT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zero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rgbClr val="002060"/>
                </a:solidFill>
              </a:rPr>
              <a:t>potremmo</a:t>
            </a:r>
            <a:r>
              <a:rPr lang="it-IT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valorizzare i PAT </a:t>
            </a:r>
            <a:r>
              <a:rPr lang="it-IT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secondo le indicazione del 144 Codice Contratti, oltre le DOP/IGP poiché hanno 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maggiore relazione col sistema locale; ad es.: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Carni bovine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IGP Vitellone bianco dell’Appennino Centrali IGP </a:t>
            </a:r>
          </a:p>
          <a:p>
            <a:pPr algn="just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(su questo possiamo darvi evidenza di quanto si produce in Aree N2000 del Lazio)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Hamburgher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agnello (abbacchio romano IGP e/o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Prosciutti regionali IGP o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Caciotta di mucca PAT o (solo in Ciociaria) Pecorino di Picinisco DOP;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Fior di latte dell’Agro Pontino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Ricotta Romana DOP o ricotta ovina viterbese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Asparago di Canino (oggi PAT ma in itinere per IGP)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Carota di Fiumicino (PAT)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monovarietali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 oltre agli oli DOP/IGP del Lazio e olio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Oliva di Gaeta DOP  (o Itrana bianca PAT)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Altre </a:t>
            </a: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decine di referenze </a:t>
            </a: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repertorio regionale dei </a:t>
            </a: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PAT,  rivendicate da </a:t>
            </a: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aziende con volumi </a:t>
            </a:r>
            <a:r>
              <a:rPr lang="it-IT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adeguati per filiera corta.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383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98ED71F-4CA8-B0E1-A855-88498C004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470" y="279400"/>
            <a:ext cx="8895425" cy="70788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Perché ARSIAL si  occupa di CAM e filiera corta negli appalti delle mense pubbliche e in cosa può essere utile ai Comuni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C9B8AA-2E21-5A33-FE6B-D96210F08C14}"/>
              </a:ext>
            </a:extLst>
          </p:cNvPr>
          <p:cNvSpPr/>
          <p:nvPr/>
        </p:nvSpPr>
        <p:spPr>
          <a:xfrm>
            <a:off x="967153" y="817685"/>
            <a:ext cx="102166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sz="2000" dirty="0"/>
          </a:p>
          <a:p>
            <a:pPr marL="342900" indent="-342900" algn="just">
              <a:buFontTx/>
              <a:buChar char="-"/>
              <a:defRPr/>
            </a:pPr>
            <a:r>
              <a:rPr lang="it-IT" sz="2000" dirty="0" smtClean="0"/>
              <a:t>Quale </a:t>
            </a:r>
            <a:r>
              <a:rPr lang="it-IT" sz="2000" dirty="0"/>
              <a:t>capofila del progetto LIFE GRACE (partecipato da FIRAB, Università la Sapienza, Comunità Ambiente e Green </a:t>
            </a:r>
            <a:r>
              <a:rPr lang="it-IT" sz="2000" dirty="0" err="1"/>
              <a:t>Factor</a:t>
            </a:r>
            <a:r>
              <a:rPr lang="it-IT" sz="2000" dirty="0"/>
              <a:t>) finanziato dall’Unione Europea,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proponiamo la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implementazione di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parametri volti a  valorizzare la carne da agricoltura biologica ottenuta nelle aree Natura 2000 del Lazio, </a:t>
            </a:r>
            <a:r>
              <a:rPr lang="it-IT" sz="2000" dirty="0"/>
              <a:t>quale fattore di conservazione di ecosistemi naturali di pascolo da conservare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(transizione a bosco tuttora in atto, ed in fase di accelerazione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 </a:t>
            </a:r>
            <a:r>
              <a:rPr lang="it-IT" sz="2000" dirty="0" smtClean="0"/>
              <a:t>per u</a:t>
            </a:r>
            <a:r>
              <a:rPr lang="it-IT" sz="2000" dirty="0" smtClean="0"/>
              <a:t>na </a:t>
            </a:r>
            <a:r>
              <a:rPr lang="it-IT" sz="2000" dirty="0"/>
              <a:t>sostenibilità che non perseveri nel dumping sulle foreste pluviali del Brasile per la produzione di mais e soia</a:t>
            </a:r>
            <a:r>
              <a:rPr lang="it-IT" sz="2000" dirty="0" smtClean="0"/>
              <a:t>.</a:t>
            </a:r>
          </a:p>
          <a:p>
            <a:pPr algn="just">
              <a:defRPr/>
            </a:pPr>
            <a:endParaRPr lang="it-IT" sz="2000" dirty="0"/>
          </a:p>
          <a:p>
            <a:pPr marL="342900" indent="-342900" algn="just">
              <a:buFontTx/>
              <a:buChar char="-"/>
              <a:defRPr/>
            </a:pPr>
            <a:r>
              <a:rPr lang="it-IT" sz="2000" dirty="0" smtClean="0"/>
              <a:t>I </a:t>
            </a:r>
            <a:r>
              <a:rPr lang="it-IT" sz="2000" dirty="0"/>
              <a:t>comuni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(da oggi </a:t>
            </a:r>
            <a:r>
              <a:rPr lang="it-IT" sz="2000" b="1" u="sng" dirty="0">
                <a:solidFill>
                  <a:srgbClr val="002060"/>
                </a:solidFill>
              </a:rPr>
              <a:t>GRANDI e </a:t>
            </a:r>
            <a:r>
              <a:rPr lang="it-IT" sz="2000" b="1" u="sng" dirty="0" smtClean="0">
                <a:solidFill>
                  <a:srgbClr val="002060"/>
                </a:solidFill>
              </a:rPr>
              <a:t>PICCOLI)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dirty="0" smtClean="0"/>
              <a:t>che </a:t>
            </a:r>
            <a:r>
              <a:rPr lang="it-IT" sz="2000" dirty="0"/>
              <a:t>vogliono valorizzare filiere </a:t>
            </a:r>
            <a:r>
              <a:rPr lang="it-IT" sz="2000" dirty="0" smtClean="0"/>
              <a:t>corte</a:t>
            </a:r>
            <a:r>
              <a:rPr lang="it-IT" sz="2000" dirty="0" smtClean="0"/>
              <a:t> e Km zero </a:t>
            </a:r>
            <a:r>
              <a:rPr lang="it-IT" sz="2000" dirty="0"/>
              <a:t>hanno </a:t>
            </a:r>
            <a:r>
              <a:rPr lang="it-IT" sz="2000" dirty="0">
                <a:solidFill>
                  <a:srgbClr val="FF0000"/>
                </a:solidFill>
              </a:rPr>
              <a:t>oggettive difficoltà </a:t>
            </a:r>
            <a:r>
              <a:rPr lang="it-IT" sz="2000" dirty="0"/>
              <a:t>ad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accedere a dati sulla disponibilità di prodotti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DOP/IGP,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tradizionali);</a:t>
            </a:r>
          </a:p>
          <a:p>
            <a:pPr algn="just">
              <a:defRPr/>
            </a:pPr>
            <a:endParaRPr lang="it-IT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Basso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accesso dei Comuni del Lazio ai fondi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MiPAF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 mense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quanti vorranno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implementare i CAM, aumentando la %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i criteri facoltativi,</a:t>
            </a:r>
            <a:r>
              <a:rPr lang="it-IT" sz="2000" dirty="0"/>
              <a:t>  per  </a:t>
            </a:r>
            <a:r>
              <a:rPr lang="it-IT" sz="2000" u="sng" dirty="0"/>
              <a:t>accedere a fondi MIPAF per le mense </a:t>
            </a:r>
            <a:r>
              <a:rPr lang="it-IT" sz="2000" u="sng" dirty="0" err="1"/>
              <a:t>bio</a:t>
            </a:r>
            <a:r>
              <a:rPr lang="it-IT" sz="2000" dirty="0"/>
              <a:t>, ARSIAL </a:t>
            </a:r>
            <a:r>
              <a:rPr lang="it-IT" sz="2000" dirty="0" smtClean="0"/>
              <a:t>metterà  </a:t>
            </a:r>
            <a:r>
              <a:rPr lang="it-IT" sz="2000" dirty="0"/>
              <a:t>a disposizione delle stazioni appaltanti i  dati cui accede per mandato istituzionale; </a:t>
            </a:r>
            <a:endParaRPr lang="it-IT" sz="2000" dirty="0" smtClean="0"/>
          </a:p>
        </p:txBody>
      </p:sp>
    </p:spTree>
    <p:extLst>
      <p:ext uri="{BB962C8B-B14F-4D97-AF65-F5344CB8AC3E}">
        <p14:creationId xmlns:p14="http://schemas.microsoft.com/office/powerpoint/2010/main" val="1385833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937DC7F2-CE3A-02D6-CB3C-156F02FF36B1}"/>
              </a:ext>
            </a:extLst>
          </p:cNvPr>
          <p:cNvSpPr/>
          <p:nvPr/>
        </p:nvSpPr>
        <p:spPr>
          <a:xfrm>
            <a:off x="3114167" y="154178"/>
            <a:ext cx="5963666" cy="4127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/>
              <a:t>Requisiti degli </a:t>
            </a:r>
            <a:r>
              <a:rPr lang="it-IT" sz="2000" b="1" dirty="0" smtClean="0"/>
              <a:t>alimenti secondo i CAM </a:t>
            </a:r>
            <a:endParaRPr lang="it-IT" sz="2000" b="1" dirty="0"/>
          </a:p>
        </p:txBody>
      </p:sp>
      <p:sp>
        <p:nvSpPr>
          <p:cNvPr id="5" name="Rettangolo 2">
            <a:extLst>
              <a:ext uri="{FF2B5EF4-FFF2-40B4-BE49-F238E27FC236}">
                <a16:creationId xmlns:a16="http://schemas.microsoft.com/office/drawing/2014/main" id="{B857CF88-885E-93E1-BBFE-985268A05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23" y="1545337"/>
            <a:ext cx="11026585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I pasti devono essere composti da una o più porzioni tra frutta, contorno, primo e/o secondo piatto costituiti da alimenti biologici</a:t>
            </a:r>
            <a:r>
              <a:rPr lang="it-IT" altLang="it-IT" sz="1500" i="1" dirty="0">
                <a:latin typeface="Arial" panose="020B0604020202020204" pitchFamily="34" charset="0"/>
              </a:rPr>
              <a:t>    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it-IT" altLang="it-IT" sz="1800" b="1" i="1" dirty="0">
                <a:latin typeface="Arial" panose="020B0604020202020204" pitchFamily="34" charset="0"/>
              </a:rPr>
              <a:t>in più o in alternativa, a seconda della tipologia di prodotto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it-IT" altLang="it-IT" sz="1800" b="1" i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di produzione integrata (SQNPI) o equivalenti;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Nazionale Zootecnica (SQNZ) o etichettatura facoltativa;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Regionali riconosciuti;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DOP, IGP, STG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Prodotto di Montagna;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provenienti da certificazioni volontarie;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ittici di origine FAO 37 o FAO 27 </a:t>
            </a:r>
            <a:r>
              <a:rPr lang="it-IT" altLang="it-IT" sz="1500" dirty="0">
                <a:solidFill>
                  <a:srgbClr val="C00000"/>
                </a:solidFill>
                <a:latin typeface="Arial" panose="020B0604020202020204" pitchFamily="34" charset="0"/>
              </a:rPr>
              <a:t>(Mediterraneo e Nord Atlantico) </a:t>
            </a:r>
            <a:r>
              <a:rPr lang="it-IT" altLang="it-IT" sz="1500" dirty="0">
                <a:latin typeface="Arial" panose="020B0604020202020204" pitchFamily="34" charset="0"/>
              </a:rPr>
              <a:t>nel rispetto della taglia minima, o derivante da acquacoltura biologica, o SQNZ, o secondo schema di pesca sostenibile;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provenire </a:t>
            </a:r>
            <a:r>
              <a:rPr lang="it-IT" altLang="it-IT" sz="1500" dirty="0">
                <a:solidFill>
                  <a:srgbClr val="C00000"/>
                </a:solidFill>
                <a:latin typeface="Arial" panose="020B0604020202020204" pitchFamily="34" charset="0"/>
              </a:rPr>
              <a:t>da commercio equo e solidale </a:t>
            </a:r>
            <a:r>
              <a:rPr lang="it-IT" altLang="it-IT" sz="1500" dirty="0">
                <a:latin typeface="Arial" panose="020B0604020202020204" pitchFamily="34" charset="0"/>
              </a:rPr>
              <a:t>(nell’ambito di uno schema di certificazione riconosciuto o di una </a:t>
            </a:r>
            <a:r>
              <a:rPr lang="it-IT" altLang="it-IT" sz="1500" i="1" dirty="0">
                <a:latin typeface="Arial" panose="020B0604020202020204" pitchFamily="34" charset="0"/>
              </a:rPr>
              <a:t>multistakeholder</a:t>
            </a:r>
            <a:r>
              <a:rPr lang="it-IT" altLang="it-IT" sz="1500" dirty="0">
                <a:latin typeface="Arial" panose="020B0604020202020204" pitchFamily="34" charset="0"/>
              </a:rPr>
              <a:t> iniziative quale il </a:t>
            </a:r>
            <a:r>
              <a:rPr lang="it-IT" altLang="it-IT" sz="1500" i="1" dirty="0" err="1">
                <a:latin typeface="Arial" panose="020B0604020202020204" pitchFamily="34" charset="0"/>
              </a:rPr>
              <a:t>Fairtrade</a:t>
            </a:r>
            <a:r>
              <a:rPr lang="it-IT" altLang="it-IT" sz="1500" i="1" dirty="0">
                <a:latin typeface="Arial" panose="020B0604020202020204" pitchFamily="34" charset="0"/>
              </a:rPr>
              <a:t> </a:t>
            </a:r>
            <a:r>
              <a:rPr lang="it-IT" altLang="it-IT" sz="1500" i="1" dirty="0" err="1">
                <a:latin typeface="Arial" panose="020B0604020202020204" pitchFamily="34" charset="0"/>
              </a:rPr>
              <a:t>Labelling</a:t>
            </a:r>
            <a:r>
              <a:rPr lang="it-IT" altLang="it-IT" sz="1500" i="1" dirty="0">
                <a:latin typeface="Arial" panose="020B0604020202020204" pitchFamily="34" charset="0"/>
              </a:rPr>
              <a:t> </a:t>
            </a:r>
            <a:r>
              <a:rPr lang="it-IT" altLang="it-IT" sz="1500" i="1" dirty="0" err="1">
                <a:latin typeface="Arial" panose="020B0604020202020204" pitchFamily="34" charset="0"/>
              </a:rPr>
              <a:t>Organizations</a:t>
            </a:r>
            <a:r>
              <a:rPr lang="it-IT" altLang="it-IT" sz="1500" dirty="0">
                <a:latin typeface="Arial" panose="020B0604020202020204" pitchFamily="34" charset="0"/>
              </a:rPr>
              <a:t> , il </a:t>
            </a:r>
            <a:r>
              <a:rPr lang="it-IT" altLang="it-IT" sz="1500" i="1" dirty="0">
                <a:latin typeface="Arial" panose="020B0604020202020204" pitchFamily="34" charset="0"/>
              </a:rPr>
              <a:t>World Fair Trade Organization o equivalenti</a:t>
            </a:r>
            <a:r>
              <a:rPr lang="it-IT" altLang="it-IT" sz="1500" dirty="0">
                <a:latin typeface="Arial" panose="020B0604020202020204" pitchFamily="34" charset="0"/>
              </a:rPr>
              <a:t>). </a:t>
            </a:r>
            <a:endParaRPr lang="it-IT" altLang="it-IT" sz="1500" dirty="0" smtClean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Per </a:t>
            </a:r>
            <a:r>
              <a:rPr lang="it-IT" altLang="it-IT" sz="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esempio: limitatamente a banane e zucchero … </a:t>
            </a:r>
          </a:p>
        </p:txBody>
      </p:sp>
      <p:sp>
        <p:nvSpPr>
          <p:cNvPr id="6" name="Rettangolo 4">
            <a:extLst>
              <a:ext uri="{FF2B5EF4-FFF2-40B4-BE49-F238E27FC236}">
                <a16:creationId xmlns:a16="http://schemas.microsoft.com/office/drawing/2014/main" id="{D65D8210-C166-1C55-0132-0C2127B2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23" y="5091286"/>
            <a:ext cx="11026585" cy="323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it-IT" altLang="it-IT" sz="1500" i="1" dirty="0"/>
              <a:t>N. B. L’ortofrutta </a:t>
            </a:r>
            <a:r>
              <a:rPr lang="it-IT" altLang="it-IT" sz="1500" i="1" dirty="0">
                <a:solidFill>
                  <a:srgbClr val="C00000"/>
                </a:solidFill>
              </a:rPr>
              <a:t>non</a:t>
            </a:r>
            <a:r>
              <a:rPr lang="it-IT" altLang="it-IT" sz="1500" i="1" dirty="0"/>
              <a:t> deve essere di quinta gamma e deve essere di stagione secondo il calendario di stagionalità</a:t>
            </a:r>
          </a:p>
        </p:txBody>
      </p:sp>
    </p:spTree>
    <p:extLst>
      <p:ext uri="{BB962C8B-B14F-4D97-AF65-F5344CB8AC3E}">
        <p14:creationId xmlns:p14="http://schemas.microsoft.com/office/powerpoint/2010/main" val="345329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5B929830-9D14-ABF8-641F-BCF0EDB28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9653" y="107951"/>
            <a:ext cx="8929688" cy="923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b="1" dirty="0"/>
              <a:t>Criteri ambientali per l’affidamento del servizio di ristorazione</a:t>
            </a:r>
          </a:p>
          <a:p>
            <a:pPr algn="ctr">
              <a:defRPr/>
            </a:pPr>
            <a:r>
              <a:rPr lang="it-IT" altLang="it-IT" b="1" dirty="0"/>
              <a:t>scolastica (</a:t>
            </a:r>
            <a:r>
              <a:rPr lang="it-IT" altLang="it-IT" b="1" i="1" dirty="0"/>
              <a:t>asili nido, scuole dell’infanzia, primarie e secondarie di primo e secondo grado</a:t>
            </a:r>
            <a:r>
              <a:rPr lang="it-IT" altLang="it-IT" b="1" dirty="0"/>
              <a:t>)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F2A0FED-C39D-6B5D-39B0-DFEC4800C068}"/>
              </a:ext>
            </a:extLst>
          </p:cNvPr>
          <p:cNvSpPr/>
          <p:nvPr/>
        </p:nvSpPr>
        <p:spPr>
          <a:xfrm>
            <a:off x="193421" y="1536174"/>
            <a:ext cx="5984875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lphaLcPeriod"/>
              <a:defRPr/>
            </a:pPr>
            <a:r>
              <a:rPr lang="it-IT" sz="1500" b="1" dirty="0"/>
              <a:t>Clausole contrattuali</a:t>
            </a:r>
          </a:p>
          <a:p>
            <a:pPr algn="just">
              <a:defRPr/>
            </a:pPr>
            <a:endParaRPr lang="it-IT" sz="1500" b="1" dirty="0"/>
          </a:p>
          <a:p>
            <a:pPr algn="just">
              <a:defRPr/>
            </a:pPr>
            <a:r>
              <a:rPr lang="it-IT" sz="1500" dirty="0"/>
              <a:t>1. Requisiti degli alimenti.</a:t>
            </a:r>
          </a:p>
          <a:p>
            <a:pPr algn="just">
              <a:defRPr/>
            </a:pPr>
            <a:r>
              <a:rPr lang="it-IT" sz="1500" dirty="0"/>
              <a:t>2. Flussi informativi.</a:t>
            </a:r>
          </a:p>
          <a:p>
            <a:pPr algn="just">
              <a:defRPr/>
            </a:pPr>
            <a:r>
              <a:rPr lang="it-IT" sz="1500" dirty="0"/>
              <a:t>3. Prevenzione e gestione delle eccedenze alimentari.</a:t>
            </a:r>
          </a:p>
          <a:p>
            <a:pPr algn="just">
              <a:defRPr/>
            </a:pPr>
            <a:r>
              <a:rPr lang="it-IT" sz="1500" dirty="0"/>
              <a:t>4. Prevenzione dei rifiuti e altri requisiti dei materiali e oggetti destinati al contatto diretto con gli alimenti (MOCA).</a:t>
            </a:r>
          </a:p>
          <a:p>
            <a:pPr algn="just">
              <a:defRPr/>
            </a:pPr>
            <a:r>
              <a:rPr lang="it-IT" sz="1500" dirty="0"/>
              <a:t>5. Prevenzione e gestione dei rifiuti.</a:t>
            </a:r>
          </a:p>
          <a:p>
            <a:pPr algn="just">
              <a:defRPr/>
            </a:pPr>
            <a:r>
              <a:rPr lang="it-IT" sz="1500" dirty="0"/>
              <a:t>6. Tovaglie, tovaglioli.</a:t>
            </a:r>
          </a:p>
          <a:p>
            <a:pPr algn="just">
              <a:defRPr/>
            </a:pPr>
            <a:r>
              <a:rPr lang="it-IT" sz="1500" dirty="0"/>
              <a:t>7. Pulizie dei locali e lavaggio delle stoviglie e delle altre superfici dure.</a:t>
            </a:r>
          </a:p>
          <a:p>
            <a:pPr algn="just">
              <a:defRPr/>
            </a:pPr>
            <a:r>
              <a:rPr lang="it-IT" sz="1500" dirty="0"/>
              <a:t>8. Formazione e aggiornamenti professionali del personale addetto al servizio.</a:t>
            </a:r>
          </a:p>
          <a:p>
            <a:pPr algn="just">
              <a:defRPr/>
            </a:pPr>
            <a:r>
              <a:rPr lang="it-IT" sz="1500" dirty="0"/>
              <a:t>9. Servizio di ristorazione in centro di cottura interno: acquisto o fornitura di frigoriferi, congelatori e lavastoviglie per uso professionale ed altre apparecchiature connesse all’uso di energia dotate di</a:t>
            </a:r>
          </a:p>
          <a:p>
            <a:pPr algn="just">
              <a:defRPr/>
            </a:pPr>
            <a:r>
              <a:rPr lang="it-IT" sz="1500" dirty="0"/>
              <a:t>etichettatura energetica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0B51536-E0EC-6203-E189-F29A912161DE}"/>
              </a:ext>
            </a:extLst>
          </p:cNvPr>
          <p:cNvSpPr/>
          <p:nvPr/>
        </p:nvSpPr>
        <p:spPr>
          <a:xfrm>
            <a:off x="6514497" y="1536174"/>
            <a:ext cx="5125974" cy="26314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500" b="1" dirty="0"/>
              <a:t>b. Criteri premianti</a:t>
            </a:r>
          </a:p>
          <a:p>
            <a:pPr algn="ctr">
              <a:defRPr/>
            </a:pPr>
            <a:endParaRPr lang="it-IT" sz="1500" b="1" dirty="0"/>
          </a:p>
          <a:p>
            <a:pPr>
              <a:defRPr/>
            </a:pPr>
            <a:r>
              <a:rPr lang="it-IT" sz="1500" dirty="0"/>
              <a:t>1. Chilometro zero e filiera corta.</a:t>
            </a:r>
          </a:p>
          <a:p>
            <a:pPr>
              <a:defRPr/>
            </a:pPr>
            <a:r>
              <a:rPr lang="it-IT" sz="1500" dirty="0"/>
              <a:t>2. Attuazione di soluzioni per diminuire gli impatti ambientali della logistica.</a:t>
            </a:r>
          </a:p>
          <a:p>
            <a:pPr>
              <a:defRPr/>
            </a:pPr>
            <a:r>
              <a:rPr lang="it-IT" sz="1500" dirty="0"/>
              <a:t>3. Comunicazione.</a:t>
            </a:r>
          </a:p>
          <a:p>
            <a:pPr>
              <a:defRPr/>
            </a:pPr>
            <a:r>
              <a:rPr lang="it-IT" sz="1500" dirty="0"/>
              <a:t>4. Ulteriori caratteristiche ambientali e sociali dei prodotti alimentari.</a:t>
            </a:r>
          </a:p>
          <a:p>
            <a:pPr>
              <a:defRPr/>
            </a:pPr>
            <a:r>
              <a:rPr lang="it-IT" sz="1500" dirty="0"/>
              <a:t>5. Acquacoltura biologica, prodotti ittici di specie non a rischio, prodotti ittici freschi.</a:t>
            </a:r>
          </a:p>
          <a:p>
            <a:pPr>
              <a:defRPr/>
            </a:pPr>
            <a:r>
              <a:rPr lang="it-IT" sz="1500" dirty="0"/>
              <a:t>6. Verifica delle condizioni di lavoro lungo le catene di fornitura.</a:t>
            </a:r>
          </a:p>
        </p:txBody>
      </p:sp>
      <p:sp>
        <p:nvSpPr>
          <p:cNvPr id="7" name="CasellaDiTesto 5">
            <a:extLst>
              <a:ext uri="{FF2B5EF4-FFF2-40B4-BE49-F238E27FC236}">
                <a16:creationId xmlns:a16="http://schemas.microsoft.com/office/drawing/2014/main" id="{CF2C2B2A-0912-CACC-66A0-64C4F76FE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4497" y="4883311"/>
            <a:ext cx="51259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600">
                <a:solidFill>
                  <a:srgbClr val="FF0000"/>
                </a:solidFill>
                <a:latin typeface="Arial" panose="020B0604020202020204" pitchFamily="34" charset="0"/>
              </a:rPr>
              <a:t>Menù elaborato su indicazione delle ASL  Servizi di Alimentazione e Nutrizione/pediatri </a:t>
            </a:r>
          </a:p>
        </p:txBody>
      </p:sp>
    </p:spTree>
    <p:extLst>
      <p:ext uri="{BB962C8B-B14F-4D97-AF65-F5344CB8AC3E}">
        <p14:creationId xmlns:p14="http://schemas.microsoft.com/office/powerpoint/2010/main" val="2621842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moneta&#10;&#10;Descrizione generata automaticamente">
            <a:extLst>
              <a:ext uri="{FF2B5EF4-FFF2-40B4-BE49-F238E27FC236}">
                <a16:creationId xmlns:a16="http://schemas.microsoft.com/office/drawing/2014/main" id="{7D782A68-89AC-CF22-2AF7-FBBBFF9DD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12264"/>
            <a:ext cx="1978482" cy="98769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4DD526-E630-6BF6-CA50-015AA07BBAFF}"/>
              </a:ext>
            </a:extLst>
          </p:cNvPr>
          <p:cNvSpPr txBox="1"/>
          <p:nvPr/>
        </p:nvSpPr>
        <p:spPr>
          <a:xfrm>
            <a:off x="2555748" y="-21289"/>
            <a:ext cx="6783388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Mense scolastiche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Valorizzazione della produzione biologica: due decreti a confronto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1EB4D1-4338-1ED7-7ECA-09FB70CFDB06}"/>
              </a:ext>
            </a:extLst>
          </p:cNvPr>
          <p:cNvSpPr txBox="1"/>
          <p:nvPr/>
        </p:nvSpPr>
        <p:spPr>
          <a:xfrm>
            <a:off x="7254375" y="576071"/>
            <a:ext cx="3869285" cy="4308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100" b="1" dirty="0"/>
              <a:t>DM 18/12/2017</a:t>
            </a:r>
          </a:p>
          <a:p>
            <a:pPr algn="ctr">
              <a:defRPr/>
            </a:pPr>
            <a:r>
              <a:rPr lang="it-IT" sz="1100" b="1" dirty="0"/>
              <a:t>Criteri e requisiti delle mense scolastiche biologiche </a:t>
            </a:r>
          </a:p>
        </p:txBody>
      </p:sp>
      <p:sp>
        <p:nvSpPr>
          <p:cNvPr id="7" name="CasellaDiTesto 8">
            <a:extLst>
              <a:ext uri="{FF2B5EF4-FFF2-40B4-BE49-F238E27FC236}">
                <a16:creationId xmlns:a16="http://schemas.microsoft.com/office/drawing/2014/main" id="{19DFF704-EFD0-56AF-45C9-6194AEB3E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699" y="631710"/>
            <a:ext cx="3949581" cy="600164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</a:rPr>
              <a:t>DM 10/03/2020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</a:rPr>
              <a:t>CAM per il servizio di ristorazione collettiva e fornitura di derrate alimentari</a:t>
            </a:r>
          </a:p>
        </p:txBody>
      </p:sp>
      <p:graphicFrame>
        <p:nvGraphicFramePr>
          <p:cNvPr id="8" name="Oggetto 10">
            <a:extLst>
              <a:ext uri="{FF2B5EF4-FFF2-40B4-BE49-F238E27FC236}">
                <a16:creationId xmlns:a16="http://schemas.microsoft.com/office/drawing/2014/main" id="{8887AC59-61A6-5380-CC08-0F10C353CC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709371"/>
              </p:ext>
            </p:extLst>
          </p:nvPr>
        </p:nvGraphicFramePr>
        <p:xfrm>
          <a:off x="1028699" y="1491865"/>
          <a:ext cx="3835903" cy="4434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Foglio di lavoro" r:id="rId4" imgW="3724228" imgH="4305249" progId="Excel.Sheet.12">
                  <p:embed/>
                </p:oleObj>
              </mc:Choice>
              <mc:Fallback>
                <p:oleObj name="Foglio di lavoro" r:id="rId4" imgW="3724228" imgH="4305249" progId="Excel.Sheet.12">
                  <p:embed/>
                  <p:pic>
                    <p:nvPicPr>
                      <p:cNvPr id="33799" name="Oggetto 10">
                        <a:extLst>
                          <a:ext uri="{FF2B5EF4-FFF2-40B4-BE49-F238E27FC236}">
                            <a16:creationId xmlns:a16="http://schemas.microsoft.com/office/drawing/2014/main" id="{47CA2C4B-1EEC-4775-CEA4-8CAD408417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699" y="1491865"/>
                        <a:ext cx="3835903" cy="4434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12">
            <a:extLst>
              <a:ext uri="{FF2B5EF4-FFF2-40B4-BE49-F238E27FC236}">
                <a16:creationId xmlns:a16="http://schemas.microsoft.com/office/drawing/2014/main" id="{5ED16B44-874A-A234-3286-E114097EEC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076708"/>
              </p:ext>
            </p:extLst>
          </p:nvPr>
        </p:nvGraphicFramePr>
        <p:xfrm>
          <a:off x="8184063" y="1201415"/>
          <a:ext cx="3736037" cy="483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Worksheet" r:id="rId6" imgW="3686085" imgH="5133998" progId="Excel.Sheet.12">
                  <p:embed/>
                </p:oleObj>
              </mc:Choice>
              <mc:Fallback>
                <p:oleObj name="Worksheet" r:id="rId6" imgW="3686085" imgH="5133998" progId="Excel.Sheet.12">
                  <p:embed/>
                  <p:pic>
                    <p:nvPicPr>
                      <p:cNvPr id="33800" name="Oggetto 12">
                        <a:extLst>
                          <a:ext uri="{FF2B5EF4-FFF2-40B4-BE49-F238E27FC236}">
                            <a16:creationId xmlns:a16="http://schemas.microsoft.com/office/drawing/2014/main" id="{5E6F48C7-3D25-A5C0-01EC-85FA90194A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4063" y="1201415"/>
                        <a:ext cx="3736037" cy="483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005925E-897B-0164-4C39-CA16C0C1D410}"/>
              </a:ext>
            </a:extLst>
          </p:cNvPr>
          <p:cNvCxnSpPr>
            <a:cxnSpLocks/>
          </p:cNvCxnSpPr>
          <p:nvPr/>
        </p:nvCxnSpPr>
        <p:spPr>
          <a:xfrm>
            <a:off x="6059488" y="650988"/>
            <a:ext cx="0" cy="5286375"/>
          </a:xfrm>
          <a:prstGeom prst="line">
            <a:avLst/>
          </a:prstGeom>
          <a:ln w="38100">
            <a:prstDash val="sysDash"/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54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25452AA-2980-97F0-A451-51149235A004}"/>
              </a:ext>
            </a:extLst>
          </p:cNvPr>
          <p:cNvSpPr txBox="1"/>
          <p:nvPr/>
        </p:nvSpPr>
        <p:spPr>
          <a:xfrm>
            <a:off x="1867345" y="179388"/>
            <a:ext cx="8280400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kern="0" dirty="0">
                <a:solidFill>
                  <a:prstClr val="black"/>
                </a:solidFill>
              </a:rPr>
              <a:t>DECRETO  2020_09_30_n.9193812 - riparto del Fondo per le mense scolastiche biologiche per </a:t>
            </a:r>
            <a:r>
              <a:rPr lang="it-IT" sz="1500" b="1" kern="0" dirty="0">
                <a:solidFill>
                  <a:srgbClr val="FF0000"/>
                </a:solidFill>
              </a:rPr>
              <a:t>l’anno 2020</a:t>
            </a:r>
            <a:r>
              <a:rPr lang="it-IT" sz="1500" b="1" kern="0" dirty="0">
                <a:solidFill>
                  <a:prstClr val="black"/>
                </a:solidFill>
              </a:rPr>
              <a:t>”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A65A5D4-A805-D7D6-E4FC-FA4EF9764CBE}"/>
              </a:ext>
            </a:extLst>
          </p:cNvPr>
          <p:cNvSpPr txBox="1"/>
          <p:nvPr/>
        </p:nvSpPr>
        <p:spPr>
          <a:xfrm>
            <a:off x="1438275" y="791371"/>
            <a:ext cx="4657725" cy="646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kern="0" dirty="0">
                <a:solidFill>
                  <a:prstClr val="black"/>
                </a:solidFill>
              </a:rPr>
              <a:t>Assegnazione e trasferimento del Fondo destinato a ridurre i costi a carico dei beneficiari del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kern="0" dirty="0">
                <a:solidFill>
                  <a:prstClr val="black"/>
                </a:solidFill>
              </a:rPr>
              <a:t>servizio di mensa scolastica biologica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8066FFA-0F35-A384-1F32-ED37488710B1}"/>
              </a:ext>
            </a:extLst>
          </p:cNvPr>
          <p:cNvGrpSpPr/>
          <p:nvPr/>
        </p:nvGrpSpPr>
        <p:grpSpPr>
          <a:xfrm>
            <a:off x="611349" y="1555750"/>
            <a:ext cx="5694901" cy="4155757"/>
            <a:chOff x="611349" y="1555750"/>
            <a:chExt cx="5694901" cy="4155757"/>
          </a:xfrm>
        </p:grpSpPr>
        <p:pic>
          <p:nvPicPr>
            <p:cNvPr id="5" name="Immagine 3">
              <a:extLst>
                <a:ext uri="{FF2B5EF4-FFF2-40B4-BE49-F238E27FC236}">
                  <a16:creationId xmlns:a16="http://schemas.microsoft.com/office/drawing/2014/main" id="{9F4D630A-4203-29C9-4001-6BE731FCC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280" y="1555750"/>
              <a:ext cx="5085970" cy="4155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ccia a destra 6">
              <a:extLst>
                <a:ext uri="{FF2B5EF4-FFF2-40B4-BE49-F238E27FC236}">
                  <a16:creationId xmlns:a16="http://schemas.microsoft.com/office/drawing/2014/main" id="{E88A0446-F958-377B-2BF1-FB9796883B0E}"/>
                </a:ext>
              </a:extLst>
            </p:cNvPr>
            <p:cNvSpPr/>
            <p:nvPr/>
          </p:nvSpPr>
          <p:spPr>
            <a:xfrm>
              <a:off x="611349" y="3246437"/>
              <a:ext cx="538162" cy="182563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791E67-4D43-A73A-2DCE-11510D691A6F}"/>
              </a:ext>
            </a:extLst>
          </p:cNvPr>
          <p:cNvSpPr txBox="1"/>
          <p:nvPr/>
        </p:nvSpPr>
        <p:spPr>
          <a:xfrm>
            <a:off x="7665736" y="769112"/>
            <a:ext cx="3673475" cy="646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defPPr>
              <a:defRPr lang="it-IT"/>
            </a:defPPr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kern="0">
                <a:solidFill>
                  <a:prstClr val="black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it-IT" dirty="0"/>
              <a:t>Assegnazione del Fondo destinato a iniziative, di informazione e di educazione alimentare in</a:t>
            </a:r>
          </a:p>
          <a:p>
            <a:pPr>
              <a:defRPr/>
            </a:pPr>
            <a:r>
              <a:rPr lang="it-IT" dirty="0"/>
              <a:t>materia di agricoltura biologica)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68656FE-67AE-8B05-141E-FB5B31D7C11C}"/>
              </a:ext>
            </a:extLst>
          </p:cNvPr>
          <p:cNvGrpSpPr/>
          <p:nvPr/>
        </p:nvGrpSpPr>
        <p:grpSpPr>
          <a:xfrm>
            <a:off x="6805845" y="1415225"/>
            <a:ext cx="4615614" cy="4651766"/>
            <a:chOff x="6805845" y="1415225"/>
            <a:chExt cx="4615614" cy="4651766"/>
          </a:xfrm>
        </p:grpSpPr>
        <p:pic>
          <p:nvPicPr>
            <p:cNvPr id="8" name="Immagine 8">
              <a:extLst>
                <a:ext uri="{FF2B5EF4-FFF2-40B4-BE49-F238E27FC236}">
                  <a16:creationId xmlns:a16="http://schemas.microsoft.com/office/drawing/2014/main" id="{E51608B1-A6B5-5F44-7DE1-0900CAD30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3489" y="1415225"/>
              <a:ext cx="3837970" cy="465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ccia a destra 9">
              <a:extLst>
                <a:ext uri="{FF2B5EF4-FFF2-40B4-BE49-F238E27FC236}">
                  <a16:creationId xmlns:a16="http://schemas.microsoft.com/office/drawing/2014/main" id="{E7E122F6-8087-4B4D-EB97-83B6CB5C69A7}"/>
                </a:ext>
              </a:extLst>
            </p:cNvPr>
            <p:cNvSpPr/>
            <p:nvPr/>
          </p:nvSpPr>
          <p:spPr>
            <a:xfrm>
              <a:off x="6805845" y="3248025"/>
              <a:ext cx="539750" cy="180975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917268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82CF018-0BDE-AD1A-1108-4426835D1392}"/>
              </a:ext>
            </a:extLst>
          </p:cNvPr>
          <p:cNvSpPr txBox="1"/>
          <p:nvPr/>
        </p:nvSpPr>
        <p:spPr>
          <a:xfrm>
            <a:off x="228061" y="3465513"/>
            <a:ext cx="116628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</a:lstStyle>
          <a:p>
            <a:pPr>
              <a:defRPr/>
            </a:pPr>
            <a:r>
              <a:rPr lang="it-IT" dirty="0"/>
              <a:t>Importo complessivo del Fondo (anno 2019) utilizzato in € 107.956,80 dalla Stazione Appaltante - </a:t>
            </a:r>
            <a:r>
              <a:rPr lang="it-IT" b="1" dirty="0">
                <a:solidFill>
                  <a:srgbClr val="FF0000"/>
                </a:solidFill>
              </a:rPr>
              <a:t>Comune di Castel Madama (RM) </a:t>
            </a:r>
            <a:r>
              <a:rPr lang="it-IT" dirty="0"/>
              <a:t>per riduzione dei costi dei pasti:– MEDIA % DI RIDUZIONE DEI COSTI DEI PASTI 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- 27%  </a:t>
            </a:r>
            <a:r>
              <a:rPr lang="it-IT" dirty="0"/>
              <a:t>- </a:t>
            </a:r>
          </a:p>
          <a:p>
            <a:pPr algn="ctr"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COSTO DEL PASTO 4,37 €  (2015-2020)</a:t>
            </a:r>
          </a:p>
        </p:txBody>
      </p:sp>
      <p:sp>
        <p:nvSpPr>
          <p:cNvPr id="5" name="CasellaDiTesto 17">
            <a:extLst>
              <a:ext uri="{FF2B5EF4-FFF2-40B4-BE49-F238E27FC236}">
                <a16:creationId xmlns:a16="http://schemas.microsoft.com/office/drawing/2014/main" id="{8F8EB649-2921-958E-593F-DC0227E0B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12" y="743152"/>
            <a:ext cx="8785225" cy="492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it-IT" altLang="it-IT" sz="1300" dirty="0">
                <a:latin typeface="Arial" panose="020B0604020202020204" pitchFamily="34" charset="0"/>
              </a:rPr>
              <a:t>Soggetti iscritti all’elenco delle stazioni appaltanti e dei soggetti eroganti ricadenti nel territorio di competenza per ridurre i costi a carico dei beneficiari del servizio di mensa scolastica biologica.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233E00B-F82B-46B0-F3E0-888403346CB9}"/>
              </a:ext>
            </a:extLst>
          </p:cNvPr>
          <p:cNvGrpSpPr/>
          <p:nvPr/>
        </p:nvGrpSpPr>
        <p:grpSpPr>
          <a:xfrm>
            <a:off x="128365" y="1536203"/>
            <a:ext cx="11935269" cy="1646452"/>
            <a:chOff x="0" y="1174115"/>
            <a:chExt cx="11935269" cy="1646452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7A443E7B-39CE-8EC7-2856-A5EB51CC54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52984"/>
              <a:ext cx="11935269" cy="1367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magine 10">
              <a:extLst>
                <a:ext uri="{FF2B5EF4-FFF2-40B4-BE49-F238E27FC236}">
                  <a16:creationId xmlns:a16="http://schemas.microsoft.com/office/drawing/2014/main" id="{422E8732-1C7A-6DFA-ADC1-CB6793D29B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365" y="1174115"/>
              <a:ext cx="11694827" cy="236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9C5BE09-E6E4-239B-32F0-D52E3A2F4F85}"/>
              </a:ext>
            </a:extLst>
          </p:cNvPr>
          <p:cNvSpPr txBox="1"/>
          <p:nvPr/>
        </p:nvSpPr>
        <p:spPr>
          <a:xfrm>
            <a:off x="228061" y="4498571"/>
            <a:ext cx="116628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/>
              <a:t>Importo complessivo del Fondo (anno 2019) utilizzato in € 146.693,86 dalla Stazione Appaltante - </a:t>
            </a:r>
            <a:r>
              <a:rPr lang="it-IT" b="1" dirty="0">
                <a:solidFill>
                  <a:srgbClr val="FF0000"/>
                </a:solidFill>
              </a:rPr>
              <a:t>Comune di San Cesareo (RM) </a:t>
            </a:r>
            <a:r>
              <a:rPr lang="it-IT" dirty="0"/>
              <a:t>per riduzione dei costi dei pasti: </a:t>
            </a:r>
            <a:r>
              <a:rPr lang="it-IT" dirty="0">
                <a:highlight>
                  <a:srgbClr val="FFFF00"/>
                </a:highlight>
              </a:rPr>
              <a:t>-36,28%</a:t>
            </a:r>
          </a:p>
          <a:p>
            <a:pPr algn="ctr"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COSTO DEL PASTO 4,37 €  (2019-2022)</a:t>
            </a:r>
          </a:p>
          <a:p>
            <a:pPr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0274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E908BB-6CC3-BB9E-6E9F-DE85D3A1C4D4}"/>
              </a:ext>
            </a:extLst>
          </p:cNvPr>
          <p:cNvSpPr txBox="1"/>
          <p:nvPr/>
        </p:nvSpPr>
        <p:spPr>
          <a:xfrm>
            <a:off x="2339974" y="360299"/>
            <a:ext cx="855967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rgbClr val="FF0000"/>
                </a:solidFill>
              </a:rPr>
              <a:t>Riparto del Fondo per le mense biologiche anno 2021 </a:t>
            </a:r>
          </a:p>
          <a:p>
            <a:pPr algn="ctr">
              <a:defRPr/>
            </a:pPr>
            <a:r>
              <a:rPr lang="it-IT" dirty="0"/>
              <a:t>Decreto </a:t>
            </a:r>
            <a:r>
              <a:rPr lang="it-IT" dirty="0" err="1" smtClean="0"/>
              <a:t>Mipaf</a:t>
            </a:r>
            <a:r>
              <a:rPr lang="it-IT" dirty="0" smtClean="0"/>
              <a:t> n. 299864/2021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9E0C95A-EB39-AFD9-E76F-EDC479F2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16" y="1131887"/>
            <a:ext cx="471805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2AD4DD3B-DBBB-3F5F-F4DD-1F7DFA967F88}"/>
              </a:ext>
            </a:extLst>
          </p:cNvPr>
          <p:cNvSpPr/>
          <p:nvPr/>
        </p:nvSpPr>
        <p:spPr>
          <a:xfrm>
            <a:off x="2452816" y="3068638"/>
            <a:ext cx="1511300" cy="14446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378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A6CB7491-B74C-B9EA-7A76-10B1F2D8458C}"/>
              </a:ext>
            </a:extLst>
          </p:cNvPr>
          <p:cNvSpPr/>
          <p:nvPr/>
        </p:nvSpPr>
        <p:spPr>
          <a:xfrm>
            <a:off x="91282" y="2621569"/>
            <a:ext cx="4434998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500" dirty="0"/>
              <a:t>IL LAZIO</a:t>
            </a:r>
          </a:p>
          <a:p>
            <a:pPr algn="just">
              <a:defRPr/>
            </a:pPr>
            <a:r>
              <a:rPr lang="it-IT" sz="1500" dirty="0"/>
              <a:t>Nel Lazio operano 5.122 aziende </a:t>
            </a:r>
            <a:r>
              <a:rPr lang="it-IT" sz="1500" dirty="0" err="1"/>
              <a:t>bio</a:t>
            </a:r>
            <a:r>
              <a:rPr lang="it-IT" sz="1500" dirty="0"/>
              <a:t>, il 6,35% del totale nazionale. La categoria più importante è rappresentata dai produttori esclusivi, che coprono il 79% circa del totale, seguiti dai produttori-preparatori (11%) e dai preparatori esclusivi (10%). Resta invece piuttosto circoscritto il numero degli importatori, limitato a sole 13 aziende in tutta la regione.</a:t>
            </a:r>
          </a:p>
        </p:txBody>
      </p:sp>
      <p:pic>
        <p:nvPicPr>
          <p:cNvPr id="5" name="Immagine 2">
            <a:extLst>
              <a:ext uri="{FF2B5EF4-FFF2-40B4-BE49-F238E27FC236}">
                <a16:creationId xmlns:a16="http://schemas.microsoft.com/office/drawing/2014/main" id="{57DF2825-161F-9C6D-17E9-A49FB1869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2389281"/>
            <a:ext cx="7389468" cy="34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3">
            <a:extLst>
              <a:ext uri="{FF2B5EF4-FFF2-40B4-BE49-F238E27FC236}">
                <a16:creationId xmlns:a16="http://schemas.microsoft.com/office/drawing/2014/main" id="{EE745BA2-D98B-A7E3-43E3-2556C5DEA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736" y="502920"/>
            <a:ext cx="9747504" cy="181588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IL BIO IN ITALIA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Con quasi 2 milioni di ettari coltivati e oltre 80.000 aziende certificate, l’Italia è il primo Paese UE per numero di operatori e il terzo per estensione delle superfici dopo Francia e Germania. Secondo gli ultimi dati pubblicati dal </a:t>
            </a:r>
            <a:r>
              <a:rPr lang="it-IT" altLang="it-IT" sz="1400" dirty="0" err="1">
                <a:latin typeface="Arial" panose="020B0604020202020204" pitchFamily="34" charset="0"/>
              </a:rPr>
              <a:t>MiPAAF</a:t>
            </a:r>
            <a:r>
              <a:rPr lang="it-IT" altLang="it-IT" sz="1400" dirty="0">
                <a:latin typeface="Arial" panose="020B0604020202020204" pitchFamily="34" charset="0"/>
              </a:rPr>
              <a:t>, riferiti al dicembre 2019, in Italia gli operatori biologici sono saliti di 1.600 unità, circa il 2% del totale. Un dato che conferma la solidità del trend, che cresce ininterrottamente dal 2000 con quale naturale flessione fisiologica.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L’Italia è anche il quarto Paese UE per incidenza della SAU biologica rispetto al totale (EUROSTAT). Nel nostro Paese il 15,8% della superficie agricola utilizzata viene oramai coltivata a </a:t>
            </a:r>
            <a:r>
              <a:rPr lang="it-IT" altLang="it-IT" sz="1400" dirty="0" err="1">
                <a:latin typeface="Arial" panose="020B0604020202020204" pitchFamily="34" charset="0"/>
              </a:rPr>
              <a:t>bio</a:t>
            </a:r>
            <a:r>
              <a:rPr lang="it-IT" altLang="it-IT" sz="1400" dirty="0">
                <a:latin typeface="Arial" panose="020B0604020202020204" pitchFamily="34" charset="0"/>
              </a:rPr>
              <a:t> e nel complesso, considerando le sole produzioni agroalimentari, il giro d’affari del settore supera i 3,3 miliardi l’anno (fonte ISMEA-NIELSEN al giugno 2020).</a:t>
            </a:r>
          </a:p>
        </p:txBody>
      </p:sp>
    </p:spTree>
    <p:extLst>
      <p:ext uri="{BB962C8B-B14F-4D97-AF65-F5344CB8AC3E}">
        <p14:creationId xmlns:p14="http://schemas.microsoft.com/office/powerpoint/2010/main" val="1475879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9465B2E-9F87-09F1-1CED-84082CDB7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36" y="210312"/>
            <a:ext cx="10149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La superficie biologica nel Lazio, rilevata a fine 2019, è di </a:t>
            </a:r>
            <a:r>
              <a:rPr lang="it-IT" altLang="it-IT" sz="1600" b="1" dirty="0">
                <a:latin typeface="Arial" panose="020B0604020202020204" pitchFamily="34" charset="0"/>
              </a:rPr>
              <a:t>144.035 ha, </a:t>
            </a:r>
            <a:r>
              <a:rPr lang="it-IT" altLang="it-IT" sz="1600" dirty="0">
                <a:latin typeface="Arial" panose="020B0604020202020204" pitchFamily="34" charset="0"/>
              </a:rPr>
              <a:t>che rappresentano il </a:t>
            </a:r>
            <a:r>
              <a:rPr lang="it-IT" altLang="it-IT" sz="1600" b="1" dirty="0">
                <a:latin typeface="Arial" panose="020B0604020202020204" pitchFamily="34" charset="0"/>
              </a:rPr>
              <a:t>7,2%</a:t>
            </a:r>
            <a:r>
              <a:rPr lang="it-IT" altLang="it-IT" sz="1600" dirty="0">
                <a:latin typeface="Arial" panose="020B0604020202020204" pitchFamily="34" charset="0"/>
              </a:rPr>
              <a:t> della </a:t>
            </a:r>
            <a:r>
              <a:rPr lang="it-IT" altLang="it-IT" sz="1600" b="1" dirty="0">
                <a:latin typeface="Arial" panose="020B0604020202020204" pitchFamily="34" charset="0"/>
              </a:rPr>
              <a:t>SAU biologica nazionale, </a:t>
            </a:r>
            <a:r>
              <a:rPr lang="it-IT" altLang="it-IT" sz="1600" dirty="0">
                <a:latin typeface="Arial" panose="020B0604020202020204" pitchFamily="34" charset="0"/>
              </a:rPr>
              <a:t>con un incremento del 2,5% rispetto all’anno precedente</a:t>
            </a:r>
            <a:r>
              <a:rPr lang="it-IT" altLang="it-IT" sz="1600" b="1" dirty="0">
                <a:latin typeface="Arial" panose="020B0604020202020204" pitchFamily="34" charset="0"/>
              </a:rPr>
              <a:t>. Nella nostra regione il 23,2% della superficie agricola utilizzata viene coltivata a </a:t>
            </a:r>
            <a:r>
              <a:rPr lang="it-IT" altLang="it-IT" sz="1600" b="1" dirty="0" err="1">
                <a:latin typeface="Arial" panose="020B0604020202020204" pitchFamily="34" charset="0"/>
              </a:rPr>
              <a:t>bio</a:t>
            </a:r>
            <a:r>
              <a:rPr lang="it-IT" altLang="it-IT" sz="1600" b="1" dirty="0">
                <a:latin typeface="Arial" panose="020B0604020202020204" pitchFamily="34" charset="0"/>
              </a:rPr>
              <a:t>. </a:t>
            </a:r>
            <a:r>
              <a:rPr lang="it-IT" altLang="it-IT" sz="1600" dirty="0">
                <a:latin typeface="Arial" panose="020B0604020202020204" pitchFamily="34" charset="0"/>
              </a:rPr>
              <a:t>Tra le produzioni spiccano le </a:t>
            </a:r>
            <a:r>
              <a:rPr lang="it-IT" altLang="it-IT" sz="1600" b="1" dirty="0">
                <a:latin typeface="Arial" panose="020B0604020202020204" pitchFamily="34" charset="0"/>
              </a:rPr>
              <a:t>foraggere</a:t>
            </a:r>
            <a:r>
              <a:rPr lang="it-IT" altLang="it-IT" sz="1600" dirty="0">
                <a:latin typeface="Arial" panose="020B0604020202020204" pitchFamily="34" charset="0"/>
              </a:rPr>
              <a:t>, che coprono il </a:t>
            </a:r>
            <a:r>
              <a:rPr lang="it-IT" altLang="it-IT" sz="1600" b="1" dirty="0">
                <a:latin typeface="Arial" panose="020B0604020202020204" pitchFamily="34" charset="0"/>
              </a:rPr>
              <a:t>63% delle superfici</a:t>
            </a:r>
            <a:r>
              <a:rPr lang="it-IT" altLang="it-IT" sz="1600" dirty="0">
                <a:latin typeface="Arial" panose="020B0604020202020204" pitchFamily="34" charset="0"/>
              </a:rPr>
              <a:t>, seguite dai </a:t>
            </a:r>
            <a:r>
              <a:rPr lang="it-IT" altLang="it-IT" sz="1600" b="1" dirty="0">
                <a:latin typeface="Arial" panose="020B0604020202020204" pitchFamily="34" charset="0"/>
              </a:rPr>
              <a:t>seminativi </a:t>
            </a:r>
            <a:r>
              <a:rPr lang="it-IT" altLang="it-IT" sz="1600" dirty="0">
                <a:latin typeface="Arial" panose="020B0604020202020204" pitchFamily="34" charset="0"/>
              </a:rPr>
              <a:t>(16%), all’interno dei quali la quota principale è rappresentata dalle </a:t>
            </a:r>
            <a:r>
              <a:rPr lang="it-IT" altLang="it-IT" sz="1600" b="1" dirty="0">
                <a:latin typeface="Arial" panose="020B0604020202020204" pitchFamily="34" charset="0"/>
              </a:rPr>
              <a:t>coltivazioni cerealicole </a:t>
            </a:r>
            <a:r>
              <a:rPr lang="it-IT" altLang="it-IT" sz="1600" dirty="0">
                <a:latin typeface="Arial" panose="020B0604020202020204" pitchFamily="34" charset="0"/>
              </a:rPr>
              <a:t>(12,2%). Seguono </a:t>
            </a:r>
            <a:r>
              <a:rPr lang="it-IT" altLang="it-IT" sz="1600" b="1" dirty="0">
                <a:latin typeface="Arial" panose="020B0604020202020204" pitchFamily="34" charset="0"/>
              </a:rPr>
              <a:t>olivo</a:t>
            </a:r>
            <a:r>
              <a:rPr lang="it-IT" altLang="it-IT" sz="1600" dirty="0">
                <a:latin typeface="Arial" panose="020B0604020202020204" pitchFamily="34" charset="0"/>
              </a:rPr>
              <a:t> (6,2%), </a:t>
            </a:r>
            <a:r>
              <a:rPr lang="it-IT" altLang="it-IT" sz="1600" b="1" dirty="0">
                <a:latin typeface="Arial" panose="020B0604020202020204" pitchFamily="34" charset="0"/>
              </a:rPr>
              <a:t>frutta a guscio</a:t>
            </a:r>
            <a:r>
              <a:rPr lang="it-IT" altLang="it-IT" sz="1600" dirty="0">
                <a:latin typeface="Arial" panose="020B0604020202020204" pitchFamily="34" charset="0"/>
              </a:rPr>
              <a:t> (6,1%), </a:t>
            </a:r>
            <a:r>
              <a:rPr lang="it-IT" altLang="it-IT" sz="1600" b="1" dirty="0">
                <a:latin typeface="Arial" panose="020B0604020202020204" pitchFamily="34" charset="0"/>
              </a:rPr>
              <a:t>ortive</a:t>
            </a:r>
            <a:r>
              <a:rPr lang="it-IT" altLang="it-IT" sz="1600" dirty="0">
                <a:latin typeface="Arial" panose="020B0604020202020204" pitchFamily="34" charset="0"/>
              </a:rPr>
              <a:t> (4,4%), </a:t>
            </a:r>
            <a:r>
              <a:rPr lang="it-IT" altLang="it-IT" sz="1600" b="1" dirty="0">
                <a:latin typeface="Arial" panose="020B0604020202020204" pitchFamily="34" charset="0"/>
              </a:rPr>
              <a:t>altri fruttiferi</a:t>
            </a:r>
            <a:r>
              <a:rPr lang="it-IT" altLang="it-IT" sz="1600" dirty="0">
                <a:latin typeface="Arial" panose="020B0604020202020204" pitchFamily="34" charset="0"/>
              </a:rPr>
              <a:t> (2%) e </a:t>
            </a:r>
            <a:r>
              <a:rPr lang="it-IT" altLang="it-IT" sz="1600" b="1" dirty="0">
                <a:latin typeface="Arial" panose="020B0604020202020204" pitchFamily="34" charset="0"/>
              </a:rPr>
              <a:t>vite</a:t>
            </a:r>
            <a:r>
              <a:rPr lang="it-IT" altLang="it-IT" sz="1600" dirty="0">
                <a:latin typeface="Arial" panose="020B0604020202020204" pitchFamily="34" charset="0"/>
              </a:rPr>
              <a:t> (1,6%).</a:t>
            </a:r>
            <a:endParaRPr lang="it-IT" altLang="it-IT" sz="1500" dirty="0">
              <a:latin typeface="Arial" panose="020B0604020202020204" pitchFamily="34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D8A410F-B10D-0361-9002-243847475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7157" y="5383826"/>
            <a:ext cx="5256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000" i="1" dirty="0">
                <a:latin typeface="Arial" panose="020B0604020202020204" pitchFamily="34" charset="0"/>
              </a:rPr>
              <a:t>Ripartizione della SAU biologica per tipologia di coltivazione all’interno della regione Lazio nel 2019 (Fonte: elaborazione ARSIAL su dati SINAB)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FFAA8AC-538B-E0C0-2B13-6C74AEAD8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44" y="1888637"/>
            <a:ext cx="7158259" cy="346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503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9993D5-268D-44A6-96D4-1A4118EC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7849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</a:rPr>
              <a:t>il supporto di ARSIAL e del partenariato Life GRACE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41DB6A-BA77-4E2B-8CDE-57C9E19C9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5017"/>
            <a:ext cx="10515600" cy="415475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t-IT" sz="2800" dirty="0"/>
              <a:t>è gratuito e funzionale ad obiettivi di interesse pubblico </a:t>
            </a:r>
          </a:p>
          <a:p>
            <a:pPr marL="0" indent="0" algn="ctr">
              <a:buNone/>
            </a:pPr>
            <a:r>
              <a:rPr lang="it-IT" sz="2800" dirty="0"/>
              <a:t>(valorizzazione filiera corta, Km zero, produzioni da rete N2000 del progetto LIFE Grace)</a:t>
            </a:r>
          </a:p>
          <a:p>
            <a:pPr marL="0" indent="0" algn="ctr">
              <a:buNone/>
            </a:pPr>
            <a:endParaRPr lang="it-IT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dirty="0">
                <a:solidFill>
                  <a:srgbClr val="FF0000"/>
                </a:solidFill>
              </a:rPr>
              <a:t>nel dossier trasmesso ad ANCI e scaricabile anche dal sito Life Grace trovate:</a:t>
            </a:r>
          </a:p>
          <a:p>
            <a:pPr>
              <a:buFontTx/>
              <a:buChar char="-"/>
            </a:pPr>
            <a:r>
              <a:rPr lang="it-IT" dirty="0"/>
              <a:t>Lettera per supporto tecnico sui dati produttivi;</a:t>
            </a:r>
          </a:p>
          <a:p>
            <a:pPr>
              <a:buFontTx/>
              <a:buChar char="-"/>
            </a:pPr>
            <a:r>
              <a:rPr lang="it-IT" dirty="0"/>
              <a:t>Documentazione di riferimento; </a:t>
            </a:r>
          </a:p>
          <a:p>
            <a:pPr>
              <a:buFontTx/>
              <a:buChar char="-"/>
            </a:pPr>
            <a:r>
              <a:rPr lang="it-IT" dirty="0"/>
              <a:t>Repertorio PAT del Lazio. </a:t>
            </a:r>
            <a:endParaRPr lang="it-IT" dirty="0" smtClean="0"/>
          </a:p>
          <a:p>
            <a:pPr>
              <a:buFontTx/>
              <a:buChar char="-"/>
            </a:pPr>
            <a:endParaRPr lang="it-IT" dirty="0"/>
          </a:p>
          <a:p>
            <a:pPr marL="0" indent="0" algn="ctr">
              <a:buNone/>
            </a:pPr>
            <a:r>
              <a:rPr lang="it-IT" sz="4100" dirty="0"/>
              <a:t>Grazie per </a:t>
            </a:r>
            <a:r>
              <a:rPr lang="it-IT" sz="4100" dirty="0" smtClean="0"/>
              <a:t>l’attenzione!</a:t>
            </a:r>
            <a:endParaRPr lang="it-IT" sz="4100" dirty="0"/>
          </a:p>
          <a:p>
            <a:pPr marL="0" indent="0" algn="ctr">
              <a:buNone/>
            </a:pPr>
            <a:r>
              <a:rPr lang="it-IT" dirty="0">
                <a:hlinkClick r:id="rId2"/>
              </a:rPr>
              <a:t>c.digiovannantonio@arsial.it</a:t>
            </a:r>
            <a:r>
              <a:rPr lang="it-IT" dirty="0"/>
              <a:t>  </a:t>
            </a:r>
          </a:p>
          <a:p>
            <a:pPr marL="0" indent="0" algn="ctr">
              <a:buNone/>
            </a:pPr>
            <a:r>
              <a:rPr lang="it-IT" dirty="0" smtClean="0">
                <a:hlinkClick r:id="rId3"/>
              </a:rPr>
              <a:t>www.lifegrace.eu</a:t>
            </a:r>
            <a:r>
              <a:rPr lang="it-IT" dirty="0" smtClean="0"/>
              <a:t>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23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98ED71F-4CA8-B0E1-A855-88498C004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470" y="279400"/>
            <a:ext cx="8895425" cy="70788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Perché ARSIAL si  occupa di CAM e filiera corta negli appalti delle mense pubbliche e in cosa può essere utile ai Comuni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C9B8AA-2E21-5A33-FE6B-D96210F08C14}"/>
              </a:ext>
            </a:extLst>
          </p:cNvPr>
          <p:cNvSpPr/>
          <p:nvPr/>
        </p:nvSpPr>
        <p:spPr>
          <a:xfrm>
            <a:off x="1019909" y="987286"/>
            <a:ext cx="990850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sz="1600" dirty="0"/>
          </a:p>
          <a:p>
            <a:pPr marL="285750" indent="-285750" algn="just">
              <a:buFontTx/>
              <a:buChar char="-"/>
              <a:defRPr/>
            </a:pPr>
            <a:r>
              <a:rPr lang="it-IT" sz="2000" dirty="0" smtClean="0">
                <a:solidFill>
                  <a:srgbClr val="FF0000"/>
                </a:solidFill>
              </a:rPr>
              <a:t>La valorizzazione dei PAT </a:t>
            </a:r>
            <a:r>
              <a:rPr lang="it-IT" sz="2000" dirty="0" smtClean="0">
                <a:solidFill>
                  <a:srgbClr val="002060"/>
                </a:solidFill>
              </a:rPr>
              <a:t>(Prodotti </a:t>
            </a:r>
            <a:r>
              <a:rPr lang="it-IT" sz="2000" dirty="0">
                <a:solidFill>
                  <a:srgbClr val="002060"/>
                </a:solidFill>
              </a:rPr>
              <a:t>A</a:t>
            </a:r>
            <a:r>
              <a:rPr lang="it-IT" sz="2000" dirty="0" smtClean="0">
                <a:solidFill>
                  <a:srgbClr val="002060"/>
                </a:solidFill>
              </a:rPr>
              <a:t>groalimentari </a:t>
            </a:r>
            <a:r>
              <a:rPr lang="it-IT" sz="2000" dirty="0">
                <a:solidFill>
                  <a:srgbClr val="002060"/>
                </a:solidFill>
              </a:rPr>
              <a:t>T</a:t>
            </a:r>
            <a:r>
              <a:rPr lang="it-IT" sz="2000" dirty="0" smtClean="0">
                <a:solidFill>
                  <a:srgbClr val="002060"/>
                </a:solidFill>
              </a:rPr>
              <a:t>radizionali,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espressamente contemplati dall’art. 144 del Codice dei Contratti</a:t>
            </a:r>
            <a:r>
              <a:rPr lang="it-IT" sz="2000" dirty="0" smtClean="0">
                <a:solidFill>
                  <a:srgbClr val="002060"/>
                </a:solidFill>
              </a:rPr>
              <a:t>) </a:t>
            </a:r>
            <a:r>
              <a:rPr lang="it-IT" sz="2000" dirty="0">
                <a:solidFill>
                  <a:srgbClr val="FF0000"/>
                </a:solidFill>
              </a:rPr>
              <a:t>nelle </a:t>
            </a:r>
            <a:r>
              <a:rPr lang="it-IT" sz="2000" dirty="0" smtClean="0">
                <a:solidFill>
                  <a:srgbClr val="FF0000"/>
                </a:solidFill>
              </a:rPr>
              <a:t>mense pubbliche, </a:t>
            </a:r>
            <a:r>
              <a:rPr lang="it-IT" sz="2000" dirty="0">
                <a:solidFill>
                  <a:srgbClr val="FF0000"/>
                </a:solidFill>
              </a:rPr>
              <a:t>anche ai fini dell’educazione </a:t>
            </a:r>
            <a:r>
              <a:rPr lang="it-IT" sz="2000" dirty="0" smtClean="0">
                <a:solidFill>
                  <a:srgbClr val="FF0000"/>
                </a:solidFill>
              </a:rPr>
              <a:t>alimentare, </a:t>
            </a:r>
            <a:r>
              <a:rPr lang="it-IT" sz="2000" b="1" u="sng" dirty="0" smtClean="0">
                <a:solidFill>
                  <a:srgbClr val="FF0000"/>
                </a:solidFill>
              </a:rPr>
              <a:t>accelera il loro processo di recupero produttivo e la loro transizione da prodotti «relitti» al mercato; </a:t>
            </a:r>
          </a:p>
          <a:p>
            <a:pPr algn="just">
              <a:defRPr/>
            </a:pPr>
            <a:endParaRPr lang="it-IT" sz="2000" dirty="0" smtClean="0">
              <a:solidFill>
                <a:srgbClr val="FF0000"/>
              </a:solidFill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2000" dirty="0" smtClean="0">
                <a:solidFill>
                  <a:srgbClr val="0070C0"/>
                </a:solidFill>
              </a:rPr>
              <a:t>Gli appalti per la ristorazione scolastica sono una leva importante per le aziende del Lazio: 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valore aggregato del servizio su scala regionale vale circa 138 Mln €/anno</a:t>
            </a:r>
            <a:r>
              <a:rPr lang="it-IT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sz="2000" dirty="0" smtClean="0">
                <a:solidFill>
                  <a:srgbClr val="0070C0"/>
                </a:solidFill>
              </a:rPr>
              <a:t>vi è una legittima aspettativa delle imprese agroalimentari ed agricole locali di incrementare le loro forniture, </a:t>
            </a:r>
            <a:r>
              <a:rPr lang="it-IT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attesi gli indirizzi normativi su Km zero e  filiera corta (Lazio terra di… riconquista)</a:t>
            </a:r>
            <a:endParaRPr lang="it-IT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2000" dirty="0" smtClean="0">
                <a:solidFill>
                  <a:srgbClr val="FF0000"/>
                </a:solidFill>
              </a:rPr>
              <a:t>Tutto ciò presuppone che si lavori insieme per incrociare domanda e offerta, </a:t>
            </a:r>
            <a:r>
              <a:rPr lang="it-IT" sz="2000" b="1" dirty="0" smtClean="0">
                <a:solidFill>
                  <a:srgbClr val="FF0000"/>
                </a:solidFill>
              </a:rPr>
              <a:t>valutando la domanda aggregata del sistema pubblico </a:t>
            </a:r>
            <a:r>
              <a:rPr lang="it-IT" sz="2000" dirty="0" smtClean="0">
                <a:solidFill>
                  <a:srgbClr val="FF0000"/>
                </a:solidFill>
              </a:rPr>
              <a:t>(oltre alle scuole, anche ospedali e residenze per anziani…) </a:t>
            </a:r>
            <a:r>
              <a:rPr lang="it-IT" sz="2000" dirty="0" smtClean="0">
                <a:solidFill>
                  <a:srgbClr val="0070C0"/>
                </a:solidFill>
              </a:rPr>
              <a:t>per la scuola abbiamo dati certi,  rappresentati dalle fasce di popolazione (ISTAT) e di accesso al tempo pieno/prolungato (USR Lazio) che evidenziano </a:t>
            </a:r>
            <a:r>
              <a:rPr lang="it-IT" sz="2000" b="1" dirty="0" smtClean="0">
                <a:solidFill>
                  <a:srgbClr val="0070C0"/>
                </a:solidFill>
              </a:rPr>
              <a:t>ulteriori margini di crescita per i</a:t>
            </a:r>
            <a:r>
              <a:rPr lang="it-IT" sz="2000" dirty="0" smtClean="0">
                <a:solidFill>
                  <a:srgbClr val="0070C0"/>
                </a:solidFill>
              </a:rPr>
              <a:t>l  </a:t>
            </a:r>
            <a:r>
              <a:rPr lang="it-IT" sz="2000" b="1" dirty="0" smtClean="0">
                <a:solidFill>
                  <a:srgbClr val="0070C0"/>
                </a:solidFill>
              </a:rPr>
              <a:t>tempo pieno </a:t>
            </a:r>
            <a:r>
              <a:rPr lang="it-IT" sz="2000" dirty="0" smtClean="0">
                <a:solidFill>
                  <a:srgbClr val="0070C0"/>
                </a:solidFill>
              </a:rPr>
              <a:t>(77% infanzia pubblica; 57% elementari pubbliche) </a:t>
            </a:r>
            <a:r>
              <a:rPr lang="it-IT" sz="2000" b="1" dirty="0" smtClean="0">
                <a:solidFill>
                  <a:srgbClr val="0070C0"/>
                </a:solidFill>
              </a:rPr>
              <a:t>e prolungato  </a:t>
            </a:r>
            <a:r>
              <a:rPr lang="it-IT" sz="2000" dirty="0" smtClean="0">
                <a:solidFill>
                  <a:srgbClr val="0070C0"/>
                </a:solidFill>
              </a:rPr>
              <a:t>(4% medie) nonostante la forte denatalità in atto. </a:t>
            </a:r>
          </a:p>
        </p:txBody>
      </p:sp>
    </p:spTree>
    <p:extLst>
      <p:ext uri="{BB962C8B-B14F-4D97-AF65-F5344CB8AC3E}">
        <p14:creationId xmlns:p14="http://schemas.microsoft.com/office/powerpoint/2010/main" val="159739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9D2BD9F6-18F2-B3DE-A45B-C3C9DB4C1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744" y="181038"/>
            <a:ext cx="5001768" cy="431611"/>
          </a:xfrm>
        </p:spPr>
        <p:txBody>
          <a:bodyPr>
            <a:normAutofit fontScale="90000"/>
          </a:bodyPr>
          <a:lstStyle/>
          <a:p>
            <a:r>
              <a:rPr lang="it-IT" altLang="it-IT" sz="1800" dirty="0"/>
              <a:t>Lazio - popolazione per classe di età al 2018 – </a:t>
            </a:r>
            <a:r>
              <a:rPr lang="it-IT" altLang="it-IT" sz="1800" b="1" dirty="0"/>
              <a:t>fonte ISTAT</a:t>
            </a:r>
            <a:r>
              <a:rPr lang="it-IT" altLang="it-IT" dirty="0"/>
              <a:t/>
            </a:r>
            <a:br>
              <a:rPr lang="it-IT" altLang="it-IT" dirty="0"/>
            </a:br>
            <a:endParaRPr lang="it-IT" altLang="it-IT" sz="1800" dirty="0"/>
          </a:p>
        </p:txBody>
      </p:sp>
      <p:graphicFrame>
        <p:nvGraphicFramePr>
          <p:cNvPr id="3" name="Segnaposto contenut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577521"/>
              </p:ext>
            </p:extLst>
          </p:nvPr>
        </p:nvGraphicFramePr>
        <p:xfrm>
          <a:off x="2945422" y="483582"/>
          <a:ext cx="5926017" cy="5345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5759">
                  <a:extLst>
                    <a:ext uri="{9D8B030D-6E8A-4147-A177-3AD203B41FA5}">
                      <a16:colId xmlns:a16="http://schemas.microsoft.com/office/drawing/2014/main" val="2647373439"/>
                    </a:ext>
                  </a:extLst>
                </a:gridCol>
                <a:gridCol w="1730831">
                  <a:extLst>
                    <a:ext uri="{9D8B030D-6E8A-4147-A177-3AD203B41FA5}">
                      <a16:colId xmlns:a16="http://schemas.microsoft.com/office/drawing/2014/main" val="4038410252"/>
                    </a:ext>
                  </a:extLst>
                </a:gridCol>
                <a:gridCol w="1019070">
                  <a:extLst>
                    <a:ext uri="{9D8B030D-6E8A-4147-A177-3AD203B41FA5}">
                      <a16:colId xmlns:a16="http://schemas.microsoft.com/office/drawing/2014/main" val="2011127017"/>
                    </a:ext>
                  </a:extLst>
                </a:gridCol>
                <a:gridCol w="1800357">
                  <a:extLst>
                    <a:ext uri="{9D8B030D-6E8A-4147-A177-3AD203B41FA5}">
                      <a16:colId xmlns:a16="http://schemas.microsoft.com/office/drawing/2014/main" val="751100442"/>
                    </a:ext>
                  </a:extLst>
                </a:gridCol>
              </a:tblGrid>
              <a:tr h="963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Età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Maschi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Femmine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Maschi+Femmine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740605241"/>
                  </a:ext>
                </a:extLst>
              </a:tr>
              <a:tr h="58979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90153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22.355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21.052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43.407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602913930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24.419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23.072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47.491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589263126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24.856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23.911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48.767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24248767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26.202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24.457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50.659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25614567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26.595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25.128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51.723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63307507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27.872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26.568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54.440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044590524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28.201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26.723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54.924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796702504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28.692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27.191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55.883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466345188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29.017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27.073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56.090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420473117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28.826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27.675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56.501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01126948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29.317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27.324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56.641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29476236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28.889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27.291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56.180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94082487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28.000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26.322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54.322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15089471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28.181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26.404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54.585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38079763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27.701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26.341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54.042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81555593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27.424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25.683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53.107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83982150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27.491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25.791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53.282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73440820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27.902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25.976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53.878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393918997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27.441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25.469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52.910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369086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93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808248DF-B614-45DC-1036-425B98CC8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872" y="155766"/>
            <a:ext cx="8514662" cy="865166"/>
          </a:xfrm>
        </p:spPr>
        <p:txBody>
          <a:bodyPr>
            <a:normAutofit/>
          </a:bodyPr>
          <a:lstStyle/>
          <a:p>
            <a:pPr algn="ctr"/>
            <a:r>
              <a:rPr lang="it-IT" altLang="it-IT" sz="1800" b="1" dirty="0">
                <a:cs typeface="Calibri" panose="020F0502020204030204" pitchFamily="34" charset="0"/>
              </a:rPr>
              <a:t>Stima del valore dei pasti necessari nel sistema scolastico pubblico del Lazio riferito ad una condizione post-pandemica – </a:t>
            </a:r>
            <a:r>
              <a:rPr lang="it-IT" altLang="it-IT" sz="1800" b="1" dirty="0">
                <a:highlight>
                  <a:srgbClr val="FFFF00"/>
                </a:highlight>
                <a:cs typeface="Calibri" panose="020F0502020204030204" pitchFamily="34" charset="0"/>
              </a:rPr>
              <a:t>stima ARSIAL su dati Ufficio Scolastico Regionale del Lazio</a:t>
            </a:r>
            <a:endParaRPr lang="it-IT" altLang="it-IT" sz="1800" b="1" dirty="0">
              <a:highlight>
                <a:srgbClr val="FFFF00"/>
              </a:highlight>
            </a:endParaRPr>
          </a:p>
        </p:txBody>
      </p:sp>
      <p:graphicFrame>
        <p:nvGraphicFramePr>
          <p:cNvPr id="5" name="Segnaposto contenuto 3">
            <a:extLst>
              <a:ext uri="{FF2B5EF4-FFF2-40B4-BE49-F238E27FC236}">
                <a16:creationId xmlns:a16="http://schemas.microsoft.com/office/drawing/2014/main" id="{8606C234-5BF0-4493-BE62-C8C3F222B0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133259"/>
              </p:ext>
            </p:extLst>
          </p:nvPr>
        </p:nvGraphicFramePr>
        <p:xfrm>
          <a:off x="1353312" y="1161288"/>
          <a:ext cx="7613135" cy="4180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0826">
                  <a:extLst>
                    <a:ext uri="{9D8B030D-6E8A-4147-A177-3AD203B41FA5}">
                      <a16:colId xmlns:a16="http://schemas.microsoft.com/office/drawing/2014/main" val="2873189329"/>
                    </a:ext>
                  </a:extLst>
                </a:gridCol>
                <a:gridCol w="1352309">
                  <a:extLst>
                    <a:ext uri="{9D8B030D-6E8A-4147-A177-3AD203B41FA5}">
                      <a16:colId xmlns:a16="http://schemas.microsoft.com/office/drawing/2014/main" val="2421924442"/>
                    </a:ext>
                  </a:extLst>
                </a:gridCol>
              </a:tblGrid>
              <a:tr h="89833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it-IT" sz="28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b="1" dirty="0">
                          <a:solidFill>
                            <a:srgbClr val="FFC000"/>
                          </a:solidFill>
                          <a:effectLst/>
                        </a:rPr>
                        <a:t>Scuola dell’infanzia (pasti relativi al tempo pieno)</a:t>
                      </a:r>
                      <a:endParaRPr lang="it-IT" sz="2800" b="1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937099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Popolazione totale fascia 3-5 anni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146.917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1892567002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Bambini frequentanti la scuola </a:t>
                      </a:r>
                      <a:r>
                        <a:rPr lang="it-IT" sz="2000" dirty="0" smtClean="0">
                          <a:solidFill>
                            <a:srgbClr val="FFFF00"/>
                          </a:solidFill>
                          <a:effectLst/>
                        </a:rPr>
                        <a:t>pubblica dell’infanzia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81.877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3451150905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Di cui in classi a tempo pieno 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63.298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1056839324"/>
                  </a:ext>
                </a:extLst>
              </a:tr>
              <a:tr h="5590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(9 </a:t>
                      </a:r>
                      <a:r>
                        <a:rPr lang="it-IT" sz="2000" dirty="0" smtClean="0">
                          <a:solidFill>
                            <a:srgbClr val="FFFF00"/>
                          </a:solidFill>
                          <a:effectLst/>
                        </a:rPr>
                        <a:t>mesi x 20 </a:t>
                      </a: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gg/mese x indice di presenza 0,92)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165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2252708606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10.444.170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2874441308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46.998.765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39614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88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F8CF7E07-B0FC-9B69-5454-FF33114E6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912" y="164910"/>
            <a:ext cx="8229600" cy="561975"/>
          </a:xfrm>
        </p:spPr>
        <p:txBody>
          <a:bodyPr>
            <a:normAutofit fontScale="90000"/>
          </a:bodyPr>
          <a:lstStyle/>
          <a:p>
            <a:pPr algn="ctr"/>
            <a:r>
              <a:rPr lang="it-IT" altLang="it-IT" sz="1600" b="1" dirty="0">
                <a:cs typeface="Calibri" panose="020F0502020204030204" pitchFamily="34" charset="0"/>
              </a:rPr>
              <a:t>Stima del valore dei pasti necessari nel sistema scolastico pubblico del Lazio riferito ad una condizione post-pandemica – </a:t>
            </a:r>
            <a:r>
              <a:rPr lang="it-IT" altLang="it-IT" sz="1600" b="1" dirty="0">
                <a:highlight>
                  <a:srgbClr val="FFFF00"/>
                </a:highlight>
                <a:cs typeface="Calibri" panose="020F0502020204030204" pitchFamily="34" charset="0"/>
              </a:rPr>
              <a:t>stima ARSIAL su dati Ufficio Scolastico Regionale del Lazio</a:t>
            </a:r>
            <a:r>
              <a:rPr lang="it-IT" altLang="it-IT" sz="2800" dirty="0">
                <a:latin typeface="Arial" panose="020B0604020202020204" pitchFamily="34" charset="0"/>
              </a:rPr>
              <a:t/>
            </a:r>
            <a:br>
              <a:rPr lang="it-IT" altLang="it-IT" sz="2800" dirty="0">
                <a:latin typeface="Arial" panose="020B0604020202020204" pitchFamily="34" charset="0"/>
              </a:rPr>
            </a:br>
            <a:endParaRPr lang="it-IT" altLang="it-IT" sz="1600" dirty="0"/>
          </a:p>
        </p:txBody>
      </p:sp>
      <p:graphicFrame>
        <p:nvGraphicFramePr>
          <p:cNvPr id="5" name="Segnaposto contenuto 3">
            <a:extLst>
              <a:ext uri="{FF2B5EF4-FFF2-40B4-BE49-F238E27FC236}">
                <a16:creationId xmlns:a16="http://schemas.microsoft.com/office/drawing/2014/main" id="{157DF312-34B8-E9D8-E279-E4DD873CDF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44652"/>
              </p:ext>
            </p:extLst>
          </p:nvPr>
        </p:nvGraphicFramePr>
        <p:xfrm>
          <a:off x="1028700" y="726886"/>
          <a:ext cx="9900138" cy="51008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88881">
                  <a:extLst>
                    <a:ext uri="{9D8B030D-6E8A-4147-A177-3AD203B41FA5}">
                      <a16:colId xmlns:a16="http://schemas.microsoft.com/office/drawing/2014/main" val="727035000"/>
                    </a:ext>
                  </a:extLst>
                </a:gridCol>
                <a:gridCol w="2011257">
                  <a:extLst>
                    <a:ext uri="{9D8B030D-6E8A-4147-A177-3AD203B41FA5}">
                      <a16:colId xmlns:a16="http://schemas.microsoft.com/office/drawing/2014/main" val="1218377313"/>
                    </a:ext>
                  </a:extLst>
                </a:gridCol>
              </a:tblGrid>
              <a:tr h="54996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C000"/>
                          </a:solidFill>
                          <a:effectLst/>
                        </a:rPr>
                        <a:t>Scuola elementare (pasti relativi al tempo pieno)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875924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Popolazione totale fascia 6-10 anni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273.060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780311031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Bambini frequentanti scuole elementari statali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231.831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099299136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Di cui in classi a tempo pieno 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131.675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4099519776"/>
                  </a:ext>
                </a:extLst>
              </a:tr>
              <a:tr h="4895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(8 </a:t>
                      </a:r>
                      <a:r>
                        <a:rPr lang="it-IT" sz="1600" dirty="0" smtClean="0">
                          <a:solidFill>
                            <a:srgbClr val="FFFF00"/>
                          </a:solidFill>
                          <a:effectLst/>
                        </a:rPr>
                        <a:t>mesi x 20 </a:t>
                      </a: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gg/mese x indice di presenza 0,92)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147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910884196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19.356.225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68825247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87.103.012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649892091"/>
                  </a:ext>
                </a:extLst>
              </a:tr>
              <a:tr h="54996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C000"/>
                          </a:solidFill>
                          <a:effectLst/>
                        </a:rPr>
                        <a:t>Scuola media (pasti relativi al tempo prolungato)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56430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Popolazione totale fascia 11-13 anni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165.087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003260118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Studenti frequentanti scuole medie statali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157.053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78398503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effectLst/>
                        </a:rPr>
                        <a:t>                                                                                                                 Di </a:t>
                      </a: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cui a tempo prolungato  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5.898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554167945"/>
                  </a:ext>
                </a:extLst>
              </a:tr>
              <a:tr h="4895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(8 mesix20 gg/mese x indice di presenza 0,92)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147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86447985"/>
                  </a:ext>
                </a:extLst>
              </a:tr>
              <a:tr h="2833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867.006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3623875490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3.901.527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45678103"/>
                  </a:ext>
                </a:extLst>
              </a:tr>
              <a:tr h="408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</a:t>
                      </a:r>
                      <a:r>
                        <a:rPr lang="it-IT" sz="1600" dirty="0" smtClean="0">
                          <a:solidFill>
                            <a:srgbClr val="FFFF00"/>
                          </a:solidFill>
                          <a:effectLst/>
                        </a:rPr>
                        <a:t>(PRUDENZIALE) pasti </a:t>
                      </a: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del sistema scolastico pubblico del Lazio €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0070C0"/>
                          </a:solidFill>
                          <a:effectLst/>
                        </a:rPr>
                        <a:t>138.003.304</a:t>
                      </a:r>
                      <a:endParaRPr lang="it-IT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057191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67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FF80C30-826C-DA3E-7D17-F9CBF5D704D4}"/>
              </a:ext>
            </a:extLst>
          </p:cNvPr>
          <p:cNvSpPr/>
          <p:nvPr/>
        </p:nvSpPr>
        <p:spPr>
          <a:xfrm>
            <a:off x="3503612" y="165989"/>
            <a:ext cx="5184775" cy="708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/>
              <a:t>I nuovi criteri ambientali minimi (CAM) </a:t>
            </a:r>
          </a:p>
          <a:p>
            <a:pPr algn="ctr">
              <a:defRPr/>
            </a:pPr>
            <a:r>
              <a:rPr lang="it-IT" sz="2000" b="1" dirty="0"/>
              <a:t>per i servizi di ristorazione collettiva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3F052AA-2163-195E-2107-59B32A3345BC}"/>
              </a:ext>
            </a:extLst>
          </p:cNvPr>
          <p:cNvSpPr/>
          <p:nvPr/>
        </p:nvSpPr>
        <p:spPr>
          <a:xfrm>
            <a:off x="338328" y="1216152"/>
            <a:ext cx="1151524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dirty="0"/>
          </a:p>
          <a:p>
            <a:pPr algn="just">
              <a:defRPr/>
            </a:pPr>
            <a:r>
              <a:rPr lang="it-IT" dirty="0"/>
              <a:t>Il 4 agosto 2020 è entrato in vigore il DM Ambiente n. 65 del 10 marzo 2020, con il quale sono stati introdotti i nuovi CAM per i servizi di ristorazione e fornitura di derrate alimentari, che </a:t>
            </a:r>
            <a:r>
              <a:rPr lang="it-IT" b="1" dirty="0"/>
              <a:t>tutte le pubbliche amministrazioni sono chiamate ad introdurre nella documentazione di gara, ai sensi dell’art. 34 del D. </a:t>
            </a:r>
            <a:r>
              <a:rPr lang="it-IT" b="1" dirty="0" err="1"/>
              <a:t>Lgs</a:t>
            </a:r>
            <a:r>
              <a:rPr lang="it-IT" b="1" dirty="0"/>
              <a:t>. 50/2016. </a:t>
            </a:r>
            <a:endParaRPr lang="it-IT" dirty="0"/>
          </a:p>
          <a:p>
            <a:pPr algn="ctr">
              <a:defRPr/>
            </a:pPr>
            <a:r>
              <a:rPr lang="it-IT" dirty="0"/>
              <a:t>I  CAM vanno applicati, 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maniera differenziata,</a:t>
            </a:r>
            <a:r>
              <a:rPr lang="it-IT" dirty="0"/>
              <a:t> ai servizi di: </a:t>
            </a:r>
          </a:p>
          <a:p>
            <a:pPr algn="ctr">
              <a:defRPr/>
            </a:pPr>
            <a:r>
              <a:rPr lang="it-IT" dirty="0"/>
              <a:t> 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scolastica, dagli asili nido alle secondarie;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collettiva per strutture ospedaliere, assistenziali, socio-sanitarie e detentive.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collettiva per uffici, università, caserme; </a:t>
            </a:r>
            <a:endParaRPr lang="it-IT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it-IT" dirty="0" smtClean="0">
                <a:solidFill>
                  <a:srgbClr val="002060"/>
                </a:solidFill>
              </a:rPr>
              <a:t>non </a:t>
            </a:r>
            <a:r>
              <a:rPr lang="it-IT" dirty="0">
                <a:solidFill>
                  <a:srgbClr val="002060"/>
                </a:solidFill>
              </a:rPr>
              <a:t>solo percentuali diverse per </a:t>
            </a:r>
            <a:r>
              <a:rPr lang="it-IT" dirty="0" err="1">
                <a:solidFill>
                  <a:srgbClr val="002060"/>
                </a:solidFill>
              </a:rPr>
              <a:t>bio</a:t>
            </a:r>
            <a:r>
              <a:rPr lang="it-IT" dirty="0">
                <a:solidFill>
                  <a:srgbClr val="002060"/>
                </a:solidFill>
              </a:rPr>
              <a:t>, ecc., ma anche </a:t>
            </a:r>
            <a:r>
              <a:rPr lang="it-IT" b="1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diverso ruolo della Sanità </a:t>
            </a:r>
          </a:p>
          <a:p>
            <a:pPr algn="ctr">
              <a:defRPr/>
            </a:pPr>
            <a:r>
              <a:rPr lang="it-IT" b="1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(definizione dei menù, linee guida, ecc.)</a:t>
            </a:r>
          </a:p>
          <a:p>
            <a:pPr algn="ctr">
              <a:defRPr/>
            </a:pPr>
            <a:endParaRPr lang="it-IT" sz="2800" dirty="0">
              <a:solidFill>
                <a:srgbClr val="2E8A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it-IT" sz="2800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CAM VANNO APPLICATI  </a:t>
            </a:r>
          </a:p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anche nel caso di gestione in house del servizio </a:t>
            </a:r>
          </a:p>
        </p:txBody>
      </p:sp>
    </p:spTree>
    <p:extLst>
      <p:ext uri="{BB962C8B-B14F-4D97-AF65-F5344CB8AC3E}">
        <p14:creationId xmlns:p14="http://schemas.microsoft.com/office/powerpoint/2010/main" val="541038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CAD363B0-5EB1-960A-49B7-F9A426DE4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239078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AC1390E-5437-8A84-0792-44B455CE0C9E}"/>
              </a:ext>
            </a:extLst>
          </p:cNvPr>
          <p:cNvSpPr/>
          <p:nvPr/>
        </p:nvSpPr>
        <p:spPr>
          <a:xfrm>
            <a:off x="568171" y="1289304"/>
            <a:ext cx="10928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CRITICITÀ:  </a:t>
            </a:r>
          </a:p>
          <a:p>
            <a:pPr algn="just">
              <a:defRPr/>
            </a:pPr>
            <a:r>
              <a:rPr lang="it-IT" sz="2400" dirty="0"/>
              <a:t>I CAM per la ristorazione collettiva 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stati concepiti in una fase di mercato radicalmente diversa da quella attuale</a:t>
            </a:r>
            <a:r>
              <a:rPr lang="it-IT" sz="2400" dirty="0"/>
              <a:t>: non solo perché elaborati prima della pandemia di Covid-19, ma soprattutto </a:t>
            </a:r>
            <a:r>
              <a:rPr lang="it-IT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 della crisi energetica di settembre 2021, di due stagioni consecutive di forte siccità e  della guerra in Ucraina iniziata il 24 febbraio 2022: </a:t>
            </a:r>
            <a:r>
              <a:rPr lang="it-IT" sz="2400" dirty="0"/>
              <a:t>dopo 20 anni di prezzi alla produzione calmierati…</a:t>
            </a:r>
          </a:p>
          <a:p>
            <a:pPr algn="just">
              <a:defRPr/>
            </a:pPr>
            <a:endParaRPr lang="it-IT" sz="2400" dirty="0"/>
          </a:p>
          <a:p>
            <a:pPr algn="just">
              <a:defRPr/>
            </a:pPr>
            <a:r>
              <a:rPr lang="it-IT" sz="2400" dirty="0"/>
              <a:t>Nessuno immaginava che in 6 mesi avremmo avuto una inflazione del + 6,6 (il tendenziale dei prezzi delle materie prime su filiera alimentare è del +18%, ma soprattutto gli analisti </a:t>
            </a:r>
            <a:r>
              <a:rPr lang="it-IT" sz="2400" dirty="0" smtClean="0"/>
              <a:t>ci ricordano </a:t>
            </a:r>
            <a:r>
              <a:rPr lang="it-IT" sz="2400" dirty="0" smtClean="0"/>
              <a:t> </a:t>
            </a:r>
            <a:r>
              <a:rPr lang="it-IT" sz="2400" u="sng" dirty="0" smtClean="0">
                <a:solidFill>
                  <a:srgbClr val="002060"/>
                </a:solidFill>
              </a:rPr>
              <a:t>il</a:t>
            </a:r>
            <a:r>
              <a:rPr lang="it-IT" sz="2400" u="sng" dirty="0" smtClean="0">
                <a:solidFill>
                  <a:srgbClr val="002060"/>
                </a:solidFill>
              </a:rPr>
              <a:t> </a:t>
            </a:r>
            <a:r>
              <a:rPr lang="it-IT" sz="2400" u="sng" dirty="0">
                <a:solidFill>
                  <a:srgbClr val="002060"/>
                </a:solidFill>
              </a:rPr>
              <a:t>legame strutturale tra prezzi alimentari </a:t>
            </a:r>
            <a:r>
              <a:rPr lang="it-IT" sz="2400" u="sng" dirty="0" smtClean="0">
                <a:solidFill>
                  <a:srgbClr val="002060"/>
                </a:solidFill>
              </a:rPr>
              <a:t>e </a:t>
            </a:r>
            <a:r>
              <a:rPr lang="it-IT" sz="2400" u="sng" dirty="0">
                <a:solidFill>
                  <a:srgbClr val="002060"/>
                </a:solidFill>
              </a:rPr>
              <a:t>dei combustibili </a:t>
            </a:r>
            <a:r>
              <a:rPr lang="it-IT" sz="2400" u="sng" dirty="0" smtClean="0">
                <a:solidFill>
                  <a:srgbClr val="002060"/>
                </a:solidFill>
              </a:rPr>
              <a:t>fossili, </a:t>
            </a:r>
            <a:r>
              <a:rPr lang="it-IT" sz="2400" u="sng" dirty="0">
                <a:solidFill>
                  <a:srgbClr val="002060"/>
                </a:solidFill>
              </a:rPr>
              <a:t>che ci accompagnerà in tutta la transizione energetica, un problema che PRESCINDE DALLA VALORIZZAZIONE DEI CRITERI </a:t>
            </a:r>
            <a:r>
              <a:rPr lang="it-IT" sz="2400" u="sng" dirty="0" smtClean="0">
                <a:solidFill>
                  <a:srgbClr val="002060"/>
                </a:solidFill>
              </a:rPr>
              <a:t>OPZIONALI CAM.</a:t>
            </a:r>
            <a:r>
              <a:rPr lang="it-IT" sz="2400" dirty="0" smtClean="0"/>
              <a:t> 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848550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7FFBC167-1072-19DF-CCE1-F61B9A713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11062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290EAA7-84C1-D2EA-C538-04A165D0CD8A}"/>
              </a:ext>
            </a:extLst>
          </p:cNvPr>
          <p:cNvSpPr/>
          <p:nvPr/>
        </p:nvSpPr>
        <p:spPr>
          <a:xfrm>
            <a:off x="459296" y="1225296"/>
            <a:ext cx="1070881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</a:t>
            </a:r>
            <a:r>
              <a:rPr 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NUOVE CRITICITÀ:  </a:t>
            </a:r>
            <a:endParaRPr lang="it-IT" sz="2000" dirty="0"/>
          </a:p>
          <a:p>
            <a:pPr algn="just">
              <a:defRPr/>
            </a:pPr>
            <a:r>
              <a:rPr lang="it-IT" sz="2000" dirty="0"/>
              <a:t>Nell’impostare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nuova  programmazione biennale di beni e servizi </a:t>
            </a:r>
            <a:r>
              <a:rPr lang="it-IT" sz="2000" dirty="0"/>
              <a:t>bisognerà tener conto:</a:t>
            </a:r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l’incremento delle percentuali di </a:t>
            </a:r>
            <a:r>
              <a:rPr lang="it-IT" sz="2000" dirty="0" err="1"/>
              <a:t>bio</a:t>
            </a:r>
            <a:r>
              <a:rPr lang="it-IT" sz="2000" dirty="0"/>
              <a:t> comporta una maggiore incidenza delle materie prime sul costo del pasto rispetto al convenzionale </a:t>
            </a:r>
            <a:r>
              <a:rPr lang="it-IT" sz="2000" dirty="0" smtClean="0"/>
              <a:t>(però </a:t>
            </a:r>
            <a:r>
              <a:rPr lang="it-IT" sz="2000" u="sng" dirty="0" smtClean="0"/>
              <a:t>i </a:t>
            </a:r>
            <a:r>
              <a:rPr lang="it-IT" sz="2000" u="sng" dirty="0"/>
              <a:t>CAM non intervengono su tutto il menù e soprattutto </a:t>
            </a:r>
            <a:r>
              <a:rPr lang="it-IT" sz="2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MATERIE PRIME INCIDONO SOLO PER 1/3 </a:t>
            </a:r>
            <a:r>
              <a:rPr lang="it-IT" sz="2000" u="sng" dirty="0"/>
              <a:t>SUL COSTO DI PRODUZIONE PASTO); </a:t>
            </a:r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Il costo unitario del pasto dovrebbe cmq  implementare almeno il tasso </a:t>
            </a:r>
            <a:r>
              <a:rPr lang="it-IT" sz="2000" dirty="0" smtClean="0"/>
              <a:t>di inflazione ufficiale </a:t>
            </a:r>
            <a:r>
              <a:rPr lang="it-IT" sz="2000" dirty="0"/>
              <a:t>(un po’ più basso di quello </a:t>
            </a:r>
            <a:r>
              <a:rPr lang="it-IT" sz="2000" dirty="0" smtClean="0"/>
              <a:t>tendenziale sulle materie prime); </a:t>
            </a:r>
            <a:endParaRPr lang="it-IT" sz="2000" dirty="0"/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implicazioni </a:t>
            </a:r>
            <a:r>
              <a:rPr lang="it-IT" sz="2000" dirty="0" smtClean="0"/>
              <a:t>su bilancio enti </a:t>
            </a:r>
            <a:r>
              <a:rPr lang="it-IT" sz="2000" dirty="0"/>
              <a:t>e sulla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partecipazione delle famiglie al costo di un servizio a domanda individuale</a:t>
            </a:r>
            <a:r>
              <a:rPr lang="it-IT" sz="2000" dirty="0"/>
              <a:t>, su base ISEE, in un momento che vede aumentare i nuclei sotto la soglia di povertà. </a:t>
            </a:r>
          </a:p>
          <a:p>
            <a:pPr algn="ctr">
              <a:defRPr/>
            </a:pPr>
            <a:r>
              <a:rPr lang="it-IT" sz="2400" dirty="0"/>
              <a:t>IN OGNI CASO </a:t>
            </a:r>
          </a:p>
          <a:p>
            <a:pPr algn="just"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grandi comuni (es. Napoli) hanno 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bandito nel ‘22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base di gara a meno di 5 €/pasto; quelli medio-piccoli a poco meno di 6 euro/pasto. </a:t>
            </a:r>
          </a:p>
          <a:p>
            <a:pPr algn="just">
              <a:defRPr/>
            </a:pP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(resta una «forchetta» già registrata in passato per ovvie motivazioni di economia di scala su costi del personale, dotazioni strumentali,  energia e costi generali).</a:t>
            </a:r>
          </a:p>
        </p:txBody>
      </p:sp>
    </p:spTree>
    <p:extLst>
      <p:ext uri="{BB962C8B-B14F-4D97-AF65-F5344CB8AC3E}">
        <p14:creationId xmlns:p14="http://schemas.microsoft.com/office/powerpoint/2010/main" val="20545338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4216</Words>
  <Application>Microsoft Office PowerPoint</Application>
  <PresentationFormat>Widescreen</PresentationFormat>
  <Paragraphs>399</Paragraphs>
  <Slides>28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Times New Roman</vt:lpstr>
      <vt:lpstr>Wingdings</vt:lpstr>
      <vt:lpstr>Tema di Office</vt:lpstr>
      <vt:lpstr>Foglio di lavoro</vt:lpstr>
      <vt:lpstr>Worksheet</vt:lpstr>
      <vt:lpstr>Presentazione standard di PowerPoint</vt:lpstr>
      <vt:lpstr>Presentazione standard di PowerPoint</vt:lpstr>
      <vt:lpstr>Presentazione standard di PowerPoint</vt:lpstr>
      <vt:lpstr>Lazio - popolazione per classe di età al 2018 – fonte ISTAT </vt:lpstr>
      <vt:lpstr>Stima del valore dei pasti necessari nel sistema scolastico pubblico del Lazio riferito ad una condizione post-pandemica – stima ARSIAL su dati Ufficio Scolastico Regionale del Lazio</vt:lpstr>
      <vt:lpstr>Stima del valore dei pasti necessari nel sistema scolastico pubblico del Lazio riferito ad una condizione post-pandemica – stima ARSIAL su dati Ufficio Scolastico Regionale del Lazio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supporto di ARSIAL e del partenariato Life GRACE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Schiavi</dc:creator>
  <cp:lastModifiedBy>admin</cp:lastModifiedBy>
  <cp:revision>32</cp:revision>
  <dcterms:created xsi:type="dcterms:W3CDTF">2022-06-27T07:05:11Z</dcterms:created>
  <dcterms:modified xsi:type="dcterms:W3CDTF">2022-06-27T21:34:00Z</dcterms:modified>
</cp:coreProperties>
</file>