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256" r:id="rId2"/>
    <p:sldId id="644" r:id="rId3"/>
    <p:sldId id="259" r:id="rId4"/>
    <p:sldId id="268" r:id="rId5"/>
    <p:sldId id="645" r:id="rId6"/>
    <p:sldId id="272" r:id="rId7"/>
    <p:sldId id="270" r:id="rId8"/>
    <p:sldId id="308" r:id="rId9"/>
    <p:sldId id="548" r:id="rId10"/>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essuno stile, nessuna griglia">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947" autoAdjust="0"/>
    <p:restoredTop sz="95816" autoAdjust="0"/>
  </p:normalViewPr>
  <p:slideViewPr>
    <p:cSldViewPr showGuides="1">
      <p:cViewPr>
        <p:scale>
          <a:sx n="100" d="100"/>
          <a:sy n="100" d="100"/>
        </p:scale>
        <p:origin x="582" y="-136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notesViewPr>
    <p:cSldViewPr>
      <p:cViewPr varScale="1">
        <p:scale>
          <a:sx n="83" d="100"/>
          <a:sy n="83" d="100"/>
        </p:scale>
        <p:origin x="2010"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dirty="0"/>
          </a:p>
        </p:txBody>
      </p:sp>
      <p:sp>
        <p:nvSpPr>
          <p:cNvPr id="3" name="Segnaposto data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F2034780-F14F-4806-81B6-0D8FD2BEA1C3}" type="datetimeFigureOut">
              <a:rPr lang="it-IT" smtClean="0"/>
              <a:t>31/03/2022</a:t>
            </a:fld>
            <a:endParaRPr lang="it-IT"/>
          </a:p>
        </p:txBody>
      </p:sp>
      <p:sp>
        <p:nvSpPr>
          <p:cNvPr id="4" name="Segnaposto piè di pagina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5" name="Segnaposto numero diapositiva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F187E59-B20E-4CDD-B6E4-01805925D71E}" type="slidenum">
              <a:rPr lang="it-IT" smtClean="0"/>
              <a:t>‹N›</a:t>
            </a:fld>
            <a:endParaRPr lang="it-IT"/>
          </a:p>
        </p:txBody>
      </p:sp>
    </p:spTree>
    <p:extLst>
      <p:ext uri="{BB962C8B-B14F-4D97-AF65-F5344CB8AC3E}">
        <p14:creationId xmlns:p14="http://schemas.microsoft.com/office/powerpoint/2010/main" val="140365228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EDE1396-2C68-C241-8FA1-8162016E9CFD}" type="datetimeFigureOut">
              <a:rPr lang="it-IT" smtClean="0"/>
              <a:t>31/03/2022</a:t>
            </a:fld>
            <a:endParaRPr lang="it-IT"/>
          </a:p>
        </p:txBody>
      </p:sp>
      <p:sp>
        <p:nvSpPr>
          <p:cNvPr id="4" name="Segnaposto immagine diapositiva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5FDF77C-2025-1443-9441-C6473DCDC608}" type="slidenum">
              <a:rPr lang="it-IT" smtClean="0"/>
              <a:t>‹N›</a:t>
            </a:fld>
            <a:endParaRPr lang="it-IT"/>
          </a:p>
        </p:txBody>
      </p:sp>
    </p:spTree>
    <p:extLst>
      <p:ext uri="{BB962C8B-B14F-4D97-AF65-F5344CB8AC3E}">
        <p14:creationId xmlns:p14="http://schemas.microsoft.com/office/powerpoint/2010/main" val="14376152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25FDF77C-2025-1443-9441-C6473DCDC608}" type="slidenum">
              <a:rPr lang="it-IT" smtClean="0"/>
              <a:t>9</a:t>
            </a:fld>
            <a:endParaRPr lang="it-IT"/>
          </a:p>
        </p:txBody>
      </p:sp>
    </p:spTree>
    <p:extLst>
      <p:ext uri="{BB962C8B-B14F-4D97-AF65-F5344CB8AC3E}">
        <p14:creationId xmlns:p14="http://schemas.microsoft.com/office/powerpoint/2010/main" val="25381320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dirty="0"/>
              <a:t>Fare clic per modificare lo stile del titolo</a:t>
            </a:r>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dirty="0"/>
              <a:t>Fare clic per modificare lo stile del sottotitolo dello schema</a:t>
            </a:r>
          </a:p>
        </p:txBody>
      </p:sp>
      <p:sp>
        <p:nvSpPr>
          <p:cNvPr id="4" name="Segnaposto data 3"/>
          <p:cNvSpPr>
            <a:spLocks noGrp="1"/>
          </p:cNvSpPr>
          <p:nvPr>
            <p:ph type="dt" sz="half" idx="10"/>
          </p:nvPr>
        </p:nvSpPr>
        <p:spPr/>
        <p:txBody>
          <a:bodyPr/>
          <a:lstStyle/>
          <a:p>
            <a:fld id="{EB26D2C6-4BD6-4D89-B065-BDF47693878A}" type="datetimeFigureOut">
              <a:rPr lang="it-IT" smtClean="0"/>
              <a:t>31/03/2022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09051FE1-3AA4-4F10-8C7D-C2548BE09A6C}" type="slidenum">
              <a:rPr lang="it-IT" smtClean="0"/>
              <a:t>‹N›</a:t>
            </a:fld>
            <a:endParaRPr lang="it-IT"/>
          </a:p>
        </p:txBody>
      </p:sp>
    </p:spTree>
    <p:extLst>
      <p:ext uri="{BB962C8B-B14F-4D97-AF65-F5344CB8AC3E}">
        <p14:creationId xmlns:p14="http://schemas.microsoft.com/office/powerpoint/2010/main" val="26053034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dirty="0"/>
              <a:t>Fare clic per modificare stili del testo dello schema</a:t>
            </a:r>
          </a:p>
          <a:p>
            <a:pPr lvl="1"/>
            <a:r>
              <a:rPr lang="it-IT" dirty="0"/>
              <a:t>Secondo livello</a:t>
            </a:r>
          </a:p>
          <a:p>
            <a:pPr lvl="2"/>
            <a:r>
              <a:rPr lang="it-IT" dirty="0"/>
              <a:t>Terzo livello</a:t>
            </a:r>
          </a:p>
          <a:p>
            <a:pPr lvl="3"/>
            <a:r>
              <a:rPr lang="it-IT" dirty="0"/>
              <a:t>Quarto livello</a:t>
            </a:r>
          </a:p>
          <a:p>
            <a:pPr lvl="4"/>
            <a:r>
              <a:rPr lang="it-IT" dirty="0"/>
              <a:t>Quinto livello</a:t>
            </a:r>
          </a:p>
        </p:txBody>
      </p:sp>
      <p:sp>
        <p:nvSpPr>
          <p:cNvPr id="4" name="Segnaposto data 3"/>
          <p:cNvSpPr>
            <a:spLocks noGrp="1"/>
          </p:cNvSpPr>
          <p:nvPr>
            <p:ph type="dt" sz="half" idx="10"/>
          </p:nvPr>
        </p:nvSpPr>
        <p:spPr/>
        <p:txBody>
          <a:bodyPr/>
          <a:lstStyle/>
          <a:p>
            <a:fld id="{EB26D2C6-4BD6-4D89-B065-BDF47693878A}" type="datetimeFigureOut">
              <a:rPr lang="it-IT" smtClean="0"/>
              <a:t>31/03/2022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09051FE1-3AA4-4F10-8C7D-C2548BE09A6C}" type="slidenum">
              <a:rPr lang="it-IT" smtClean="0"/>
              <a:t>‹N›</a:t>
            </a:fld>
            <a:endParaRPr lang="it-IT"/>
          </a:p>
        </p:txBody>
      </p:sp>
    </p:spTree>
    <p:extLst>
      <p:ext uri="{BB962C8B-B14F-4D97-AF65-F5344CB8AC3E}">
        <p14:creationId xmlns:p14="http://schemas.microsoft.com/office/powerpoint/2010/main" val="20218182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EB26D2C6-4BD6-4D89-B065-BDF47693878A}" type="datetimeFigureOut">
              <a:rPr lang="it-IT" smtClean="0"/>
              <a:t>31/03/2022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09051FE1-3AA4-4F10-8C7D-C2548BE09A6C}" type="slidenum">
              <a:rPr lang="it-IT" smtClean="0"/>
              <a:t>‹N›</a:t>
            </a:fld>
            <a:endParaRPr lang="it-IT"/>
          </a:p>
        </p:txBody>
      </p:sp>
    </p:spTree>
    <p:extLst>
      <p:ext uri="{BB962C8B-B14F-4D97-AF65-F5344CB8AC3E}">
        <p14:creationId xmlns:p14="http://schemas.microsoft.com/office/powerpoint/2010/main" val="9259411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Fare clic per modificare lo stile del titolo</a:t>
            </a:r>
          </a:p>
        </p:txBody>
      </p:sp>
      <p:sp>
        <p:nvSpPr>
          <p:cNvPr id="3" name="Segnaposto contenuto 2"/>
          <p:cNvSpPr>
            <a:spLocks noGrp="1"/>
          </p:cNvSpPr>
          <p:nvPr>
            <p:ph idx="1"/>
          </p:nvPr>
        </p:nvSpPr>
        <p:spPr/>
        <p:txBody>
          <a:bodyPr/>
          <a:lstStyle/>
          <a:p>
            <a:pPr lvl="0"/>
            <a:r>
              <a:rPr lang="it-IT" dirty="0"/>
              <a:t>Fare clic per modificare stili del testo dello schema</a:t>
            </a:r>
          </a:p>
          <a:p>
            <a:pPr lvl="1"/>
            <a:r>
              <a:rPr lang="it-IT" dirty="0"/>
              <a:t>Secondo livello</a:t>
            </a:r>
          </a:p>
          <a:p>
            <a:pPr lvl="2"/>
            <a:r>
              <a:rPr lang="it-IT" dirty="0"/>
              <a:t>Terzo livello</a:t>
            </a:r>
          </a:p>
          <a:p>
            <a:pPr lvl="3"/>
            <a:r>
              <a:rPr lang="it-IT" dirty="0"/>
              <a:t>Quarto livello</a:t>
            </a:r>
          </a:p>
          <a:p>
            <a:pPr lvl="4"/>
            <a:r>
              <a:rPr lang="it-IT" dirty="0"/>
              <a:t>Quinto livello</a:t>
            </a:r>
          </a:p>
        </p:txBody>
      </p:sp>
      <p:sp>
        <p:nvSpPr>
          <p:cNvPr id="4" name="Segnaposto data 3"/>
          <p:cNvSpPr>
            <a:spLocks noGrp="1"/>
          </p:cNvSpPr>
          <p:nvPr>
            <p:ph type="dt" sz="half" idx="10"/>
          </p:nvPr>
        </p:nvSpPr>
        <p:spPr/>
        <p:txBody>
          <a:bodyPr/>
          <a:lstStyle/>
          <a:p>
            <a:fld id="{EB26D2C6-4BD6-4D89-B065-BDF47693878A}" type="datetimeFigureOut">
              <a:rPr lang="it-IT" smtClean="0"/>
              <a:t>31/03/2022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09051FE1-3AA4-4F10-8C7D-C2548BE09A6C}" type="slidenum">
              <a:rPr lang="it-IT" smtClean="0"/>
              <a:t>‹N›</a:t>
            </a:fld>
            <a:endParaRPr lang="it-IT"/>
          </a:p>
        </p:txBody>
      </p:sp>
    </p:spTree>
    <p:extLst>
      <p:ext uri="{BB962C8B-B14F-4D97-AF65-F5344CB8AC3E}">
        <p14:creationId xmlns:p14="http://schemas.microsoft.com/office/powerpoint/2010/main" val="30762944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3500" b="1" cap="all">
                <a:latin typeface="Helvetica" panose="020B0604020202020204" pitchFamily="34" charset="0"/>
              </a:defRPr>
            </a:lvl1pPr>
          </a:lstStyle>
          <a:p>
            <a:r>
              <a:rPr lang="it-IT" dirty="0"/>
              <a:t>Fare clic per modificare lo stile del titolo</a:t>
            </a:r>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dirty="0"/>
              <a:t>Fare clic per modificare stili del testo dello schema</a:t>
            </a:r>
          </a:p>
        </p:txBody>
      </p:sp>
      <p:sp>
        <p:nvSpPr>
          <p:cNvPr id="4" name="Segnaposto data 3"/>
          <p:cNvSpPr>
            <a:spLocks noGrp="1"/>
          </p:cNvSpPr>
          <p:nvPr>
            <p:ph type="dt" sz="half" idx="10"/>
          </p:nvPr>
        </p:nvSpPr>
        <p:spPr/>
        <p:txBody>
          <a:bodyPr/>
          <a:lstStyle/>
          <a:p>
            <a:fld id="{EB26D2C6-4BD6-4D89-B065-BDF47693878A}" type="datetimeFigureOut">
              <a:rPr lang="it-IT" smtClean="0"/>
              <a:t>31/03/2022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09051FE1-3AA4-4F10-8C7D-C2548BE09A6C}" type="slidenum">
              <a:rPr lang="it-IT" smtClean="0"/>
              <a:t>‹N›</a:t>
            </a:fld>
            <a:endParaRPr lang="it-IT"/>
          </a:p>
        </p:txBody>
      </p:sp>
    </p:spTree>
    <p:extLst>
      <p:ext uri="{BB962C8B-B14F-4D97-AF65-F5344CB8AC3E}">
        <p14:creationId xmlns:p14="http://schemas.microsoft.com/office/powerpoint/2010/main" val="7543972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Fare clic per modificare lo stile del titolo</a:t>
            </a:r>
          </a:p>
        </p:txBody>
      </p:sp>
      <p:sp>
        <p:nvSpPr>
          <p:cNvPr id="3" name="Segnaposto contenuto 2"/>
          <p:cNvSpPr>
            <a:spLocks noGrp="1"/>
          </p:cNvSpPr>
          <p:nvPr>
            <p:ph sz="half" idx="1"/>
          </p:nvPr>
        </p:nvSpPr>
        <p:spPr>
          <a:xfrm>
            <a:off x="457200" y="1600200"/>
            <a:ext cx="4038600" cy="4525963"/>
          </a:xfrm>
        </p:spPr>
        <p:txBody>
          <a:bodyPr/>
          <a:lstStyle>
            <a:lvl1pPr>
              <a:defRPr sz="2000"/>
            </a:lvl1pPr>
            <a:lvl2pPr>
              <a:defRPr sz="1800"/>
            </a:lvl2pPr>
            <a:lvl3pPr>
              <a:defRPr sz="1600"/>
            </a:lvl3pPr>
            <a:lvl4pPr>
              <a:defRPr sz="1400"/>
            </a:lvl4pPr>
            <a:lvl5pPr>
              <a:defRPr sz="1200"/>
            </a:lvl5pPr>
            <a:lvl6pPr>
              <a:defRPr sz="1800"/>
            </a:lvl6pPr>
            <a:lvl7pPr>
              <a:defRPr sz="1800"/>
            </a:lvl7pPr>
            <a:lvl8pPr>
              <a:defRPr sz="1800"/>
            </a:lvl8pPr>
            <a:lvl9pPr>
              <a:defRPr sz="1800"/>
            </a:lvl9pPr>
          </a:lstStyle>
          <a:p>
            <a:pPr lvl="0"/>
            <a:r>
              <a:rPr lang="it-IT" dirty="0"/>
              <a:t>Fare clic per modificare stili del testo dello schema</a:t>
            </a:r>
          </a:p>
          <a:p>
            <a:pPr lvl="1"/>
            <a:r>
              <a:rPr lang="it-IT" dirty="0"/>
              <a:t>Secondo livello</a:t>
            </a:r>
          </a:p>
          <a:p>
            <a:pPr lvl="2"/>
            <a:r>
              <a:rPr lang="it-IT" dirty="0"/>
              <a:t>Terzo livello</a:t>
            </a:r>
          </a:p>
          <a:p>
            <a:pPr lvl="3"/>
            <a:r>
              <a:rPr lang="it-IT" dirty="0"/>
              <a:t>Quarto livello</a:t>
            </a:r>
          </a:p>
          <a:p>
            <a:pPr lvl="4"/>
            <a:r>
              <a:rPr lang="it-IT" dirty="0"/>
              <a:t>Quinto livello</a:t>
            </a:r>
          </a:p>
        </p:txBody>
      </p:sp>
      <p:sp>
        <p:nvSpPr>
          <p:cNvPr id="4" name="Segnaposto contenuto 3"/>
          <p:cNvSpPr>
            <a:spLocks noGrp="1"/>
          </p:cNvSpPr>
          <p:nvPr>
            <p:ph sz="half" idx="2"/>
          </p:nvPr>
        </p:nvSpPr>
        <p:spPr>
          <a:xfrm>
            <a:off x="4648200" y="1600200"/>
            <a:ext cx="4038600" cy="4525963"/>
          </a:xfrm>
        </p:spPr>
        <p:txBody>
          <a:bodyPr/>
          <a:lstStyle>
            <a:lvl1pPr>
              <a:defRPr sz="2000"/>
            </a:lvl1pPr>
            <a:lvl2pPr>
              <a:defRPr sz="1800"/>
            </a:lvl2pPr>
            <a:lvl3pPr>
              <a:defRPr sz="1600"/>
            </a:lvl3pPr>
            <a:lvl4pPr>
              <a:defRPr sz="1400"/>
            </a:lvl4pPr>
            <a:lvl5pPr>
              <a:defRPr sz="1200"/>
            </a:lvl5pPr>
            <a:lvl6pPr>
              <a:defRPr sz="1800"/>
            </a:lvl6pPr>
            <a:lvl7pPr>
              <a:defRPr sz="1800"/>
            </a:lvl7pPr>
            <a:lvl8pPr>
              <a:defRPr sz="1800"/>
            </a:lvl8pPr>
            <a:lvl9pPr>
              <a:defRPr sz="1800"/>
            </a:lvl9pPr>
          </a:lstStyle>
          <a:p>
            <a:pPr lvl="0"/>
            <a:r>
              <a:rPr lang="it-IT" dirty="0"/>
              <a:t>Fare clic per modificare stili del testo dello schema</a:t>
            </a:r>
          </a:p>
          <a:p>
            <a:pPr lvl="1"/>
            <a:r>
              <a:rPr lang="it-IT" dirty="0"/>
              <a:t>Secondo livello</a:t>
            </a:r>
          </a:p>
          <a:p>
            <a:pPr lvl="2"/>
            <a:r>
              <a:rPr lang="it-IT" dirty="0"/>
              <a:t>Terzo livello</a:t>
            </a:r>
          </a:p>
          <a:p>
            <a:pPr lvl="3"/>
            <a:r>
              <a:rPr lang="it-IT" dirty="0"/>
              <a:t>Quarto livello</a:t>
            </a:r>
          </a:p>
          <a:p>
            <a:pPr lvl="4"/>
            <a:r>
              <a:rPr lang="it-IT" dirty="0"/>
              <a:t>Quinto livello</a:t>
            </a:r>
          </a:p>
        </p:txBody>
      </p:sp>
      <p:sp>
        <p:nvSpPr>
          <p:cNvPr id="5" name="Segnaposto data 4"/>
          <p:cNvSpPr>
            <a:spLocks noGrp="1"/>
          </p:cNvSpPr>
          <p:nvPr>
            <p:ph type="dt" sz="half" idx="10"/>
          </p:nvPr>
        </p:nvSpPr>
        <p:spPr/>
        <p:txBody>
          <a:bodyPr/>
          <a:lstStyle/>
          <a:p>
            <a:fld id="{EB26D2C6-4BD6-4D89-B065-BDF47693878A}" type="datetimeFigureOut">
              <a:rPr lang="it-IT" smtClean="0"/>
              <a:t>31/03/2022</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09051FE1-3AA4-4F10-8C7D-C2548BE09A6C}" type="slidenum">
              <a:rPr lang="it-IT" smtClean="0"/>
              <a:t>‹N›</a:t>
            </a:fld>
            <a:endParaRPr lang="it-IT"/>
          </a:p>
        </p:txBody>
      </p:sp>
    </p:spTree>
    <p:extLst>
      <p:ext uri="{BB962C8B-B14F-4D97-AF65-F5344CB8AC3E}">
        <p14:creationId xmlns:p14="http://schemas.microsoft.com/office/powerpoint/2010/main" val="25209222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dirty="0"/>
              <a:t>Fare clic per modificare lo stile del titolo</a:t>
            </a:r>
          </a:p>
        </p:txBody>
      </p:sp>
      <p:sp>
        <p:nvSpPr>
          <p:cNvPr id="3" name="Segnaposto testo 2"/>
          <p:cNvSpPr>
            <a:spLocks noGrp="1"/>
          </p:cNvSpPr>
          <p:nvPr>
            <p:ph type="body" idx="1"/>
          </p:nvPr>
        </p:nvSpPr>
        <p:spPr>
          <a:xfrm>
            <a:off x="457200" y="1535113"/>
            <a:ext cx="4040188" cy="639762"/>
          </a:xfrm>
        </p:spPr>
        <p:txBody>
          <a:bodyPr anchor="b">
            <a:no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dirty="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0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dirty="0"/>
              <a:t>Fare clic per modificare stili del testo dello schema</a:t>
            </a:r>
          </a:p>
          <a:p>
            <a:pPr lvl="1"/>
            <a:r>
              <a:rPr lang="it-IT" dirty="0"/>
              <a:t>Secondo livello</a:t>
            </a:r>
          </a:p>
          <a:p>
            <a:pPr lvl="2"/>
            <a:r>
              <a:rPr lang="it-IT" dirty="0"/>
              <a:t>Terzo livello</a:t>
            </a:r>
          </a:p>
          <a:p>
            <a:pPr lvl="3"/>
            <a:r>
              <a:rPr lang="it-IT" dirty="0"/>
              <a:t>Quarto livello</a:t>
            </a:r>
          </a:p>
          <a:p>
            <a:pPr lvl="4"/>
            <a:r>
              <a:rPr lang="it-IT" dirty="0"/>
              <a:t>Quinto livello</a:t>
            </a:r>
          </a:p>
        </p:txBody>
      </p:sp>
      <p:sp>
        <p:nvSpPr>
          <p:cNvPr id="5" name="Segnaposto testo 4"/>
          <p:cNvSpPr>
            <a:spLocks noGrp="1"/>
          </p:cNvSpPr>
          <p:nvPr>
            <p:ph type="body" sz="quarter" idx="3"/>
          </p:nvPr>
        </p:nvSpPr>
        <p:spPr>
          <a:xfrm>
            <a:off x="4645025" y="1535113"/>
            <a:ext cx="4041775" cy="639762"/>
          </a:xfrm>
        </p:spPr>
        <p:txBody>
          <a:bodyPr anchor="b">
            <a:no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dirty="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0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dirty="0"/>
              <a:t>Fare clic per modificare stili del testo dello schema</a:t>
            </a:r>
          </a:p>
          <a:p>
            <a:pPr lvl="1"/>
            <a:r>
              <a:rPr lang="it-IT" dirty="0"/>
              <a:t>Secondo livello</a:t>
            </a:r>
          </a:p>
          <a:p>
            <a:pPr lvl="2"/>
            <a:r>
              <a:rPr lang="it-IT" dirty="0"/>
              <a:t>Terzo livello</a:t>
            </a:r>
          </a:p>
          <a:p>
            <a:pPr lvl="3"/>
            <a:r>
              <a:rPr lang="it-IT" dirty="0"/>
              <a:t>Quarto livello</a:t>
            </a:r>
          </a:p>
          <a:p>
            <a:pPr lvl="4"/>
            <a:r>
              <a:rPr lang="it-IT" dirty="0"/>
              <a:t>Quinto livello</a:t>
            </a:r>
          </a:p>
        </p:txBody>
      </p:sp>
      <p:sp>
        <p:nvSpPr>
          <p:cNvPr id="7" name="Segnaposto data 6"/>
          <p:cNvSpPr>
            <a:spLocks noGrp="1"/>
          </p:cNvSpPr>
          <p:nvPr>
            <p:ph type="dt" sz="half" idx="10"/>
          </p:nvPr>
        </p:nvSpPr>
        <p:spPr/>
        <p:txBody>
          <a:bodyPr/>
          <a:lstStyle/>
          <a:p>
            <a:fld id="{EB26D2C6-4BD6-4D89-B065-BDF47693878A}" type="datetimeFigureOut">
              <a:rPr lang="it-IT" smtClean="0"/>
              <a:t>31/03/2022</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09051FE1-3AA4-4F10-8C7D-C2548BE09A6C}" type="slidenum">
              <a:rPr lang="it-IT" smtClean="0"/>
              <a:t>‹N›</a:t>
            </a:fld>
            <a:endParaRPr lang="it-IT"/>
          </a:p>
        </p:txBody>
      </p:sp>
    </p:spTree>
    <p:extLst>
      <p:ext uri="{BB962C8B-B14F-4D97-AF65-F5344CB8AC3E}">
        <p14:creationId xmlns:p14="http://schemas.microsoft.com/office/powerpoint/2010/main" val="37478392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Fare clic per modificare lo stile del titolo</a:t>
            </a:r>
          </a:p>
        </p:txBody>
      </p:sp>
      <p:sp>
        <p:nvSpPr>
          <p:cNvPr id="3" name="Segnaposto data 2"/>
          <p:cNvSpPr>
            <a:spLocks noGrp="1"/>
          </p:cNvSpPr>
          <p:nvPr>
            <p:ph type="dt" sz="half" idx="10"/>
          </p:nvPr>
        </p:nvSpPr>
        <p:spPr/>
        <p:txBody>
          <a:bodyPr/>
          <a:lstStyle/>
          <a:p>
            <a:fld id="{EB26D2C6-4BD6-4D89-B065-BDF47693878A}" type="datetimeFigureOut">
              <a:rPr lang="it-IT" smtClean="0"/>
              <a:t>31/03/2022</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09051FE1-3AA4-4F10-8C7D-C2548BE09A6C}" type="slidenum">
              <a:rPr lang="it-IT" smtClean="0"/>
              <a:t>‹N›</a:t>
            </a:fld>
            <a:endParaRPr lang="it-IT"/>
          </a:p>
        </p:txBody>
      </p:sp>
    </p:spTree>
    <p:extLst>
      <p:ext uri="{BB962C8B-B14F-4D97-AF65-F5344CB8AC3E}">
        <p14:creationId xmlns:p14="http://schemas.microsoft.com/office/powerpoint/2010/main" val="32153600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EB26D2C6-4BD6-4D89-B065-BDF47693878A}" type="datetimeFigureOut">
              <a:rPr lang="it-IT" smtClean="0"/>
              <a:t>31/03/2022</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09051FE1-3AA4-4F10-8C7D-C2548BE09A6C}" type="slidenum">
              <a:rPr lang="it-IT" smtClean="0"/>
              <a:t>‹N›</a:t>
            </a:fld>
            <a:endParaRPr lang="it-IT"/>
          </a:p>
        </p:txBody>
      </p:sp>
    </p:spTree>
    <p:extLst>
      <p:ext uri="{BB962C8B-B14F-4D97-AF65-F5344CB8AC3E}">
        <p14:creationId xmlns:p14="http://schemas.microsoft.com/office/powerpoint/2010/main" val="18630819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dirty="0"/>
              <a:t>Fare clic per modificare lo stile del titolo</a:t>
            </a:r>
          </a:p>
        </p:txBody>
      </p:sp>
      <p:sp>
        <p:nvSpPr>
          <p:cNvPr id="3" name="Segnaposto contenuto 2"/>
          <p:cNvSpPr>
            <a:spLocks noGrp="1"/>
          </p:cNvSpPr>
          <p:nvPr>
            <p:ph idx="1"/>
          </p:nvPr>
        </p:nvSpPr>
        <p:spPr>
          <a:xfrm>
            <a:off x="3575050" y="273050"/>
            <a:ext cx="5111750" cy="5853113"/>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it-IT" dirty="0"/>
              <a:t>Fare clic per modificare stili del testo dello schema</a:t>
            </a:r>
          </a:p>
          <a:p>
            <a:pPr lvl="1"/>
            <a:r>
              <a:rPr lang="it-IT" dirty="0"/>
              <a:t>Secondo livello</a:t>
            </a:r>
          </a:p>
          <a:p>
            <a:pPr lvl="2"/>
            <a:r>
              <a:rPr lang="it-IT" dirty="0"/>
              <a:t>Terzo livello</a:t>
            </a:r>
          </a:p>
          <a:p>
            <a:pPr lvl="3"/>
            <a:r>
              <a:rPr lang="it-IT" dirty="0"/>
              <a:t>Quarto livello</a:t>
            </a:r>
          </a:p>
          <a:p>
            <a:pPr lvl="4"/>
            <a:r>
              <a:rPr lang="it-IT" dirty="0"/>
              <a:t>Quinto livello</a:t>
            </a:r>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dirty="0"/>
              <a:t>Fare clic per modificare stili del testo dello schema</a:t>
            </a:r>
          </a:p>
        </p:txBody>
      </p:sp>
      <p:sp>
        <p:nvSpPr>
          <p:cNvPr id="5" name="Segnaposto data 4"/>
          <p:cNvSpPr>
            <a:spLocks noGrp="1"/>
          </p:cNvSpPr>
          <p:nvPr>
            <p:ph type="dt" sz="half" idx="10"/>
          </p:nvPr>
        </p:nvSpPr>
        <p:spPr/>
        <p:txBody>
          <a:bodyPr/>
          <a:lstStyle/>
          <a:p>
            <a:fld id="{EB26D2C6-4BD6-4D89-B065-BDF47693878A}" type="datetimeFigureOut">
              <a:rPr lang="it-IT" smtClean="0"/>
              <a:t>31/03/2022</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09051FE1-3AA4-4F10-8C7D-C2548BE09A6C}" type="slidenum">
              <a:rPr lang="it-IT" smtClean="0"/>
              <a:t>‹N›</a:t>
            </a:fld>
            <a:endParaRPr lang="it-IT"/>
          </a:p>
        </p:txBody>
      </p:sp>
    </p:spTree>
    <p:extLst>
      <p:ext uri="{BB962C8B-B14F-4D97-AF65-F5344CB8AC3E}">
        <p14:creationId xmlns:p14="http://schemas.microsoft.com/office/powerpoint/2010/main" val="3645105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dirty="0"/>
              <a:t>Fare clic per modificare lo stile del titolo</a:t>
            </a:r>
          </a:p>
        </p:txBody>
      </p:sp>
      <p:sp>
        <p:nvSpPr>
          <p:cNvPr id="3" name="Segnaposto immagine 2"/>
          <p:cNvSpPr>
            <a:spLocks noGrp="1"/>
          </p:cNvSpPr>
          <p:nvPr>
            <p:ph type="pic" idx="1"/>
          </p:nvPr>
        </p:nvSpPr>
        <p:spPr>
          <a:xfrm>
            <a:off x="1792288" y="612775"/>
            <a:ext cx="5486400" cy="4114800"/>
          </a:xfrm>
        </p:spPr>
        <p:txBody>
          <a:bodyPr>
            <a:normAutofit/>
          </a:bodyPr>
          <a:lstStyle>
            <a:lvl1pPr marL="0" indent="0">
              <a:buNone/>
              <a:defRPr sz="3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dirty="0"/>
              <a:t>Fare clic sull'icona per inserire un'immagine</a:t>
            </a:r>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dirty="0"/>
              <a:t>Fare clic per modificare stili del testo dello schema</a:t>
            </a:r>
          </a:p>
        </p:txBody>
      </p:sp>
      <p:sp>
        <p:nvSpPr>
          <p:cNvPr id="5" name="Segnaposto data 4"/>
          <p:cNvSpPr>
            <a:spLocks noGrp="1"/>
          </p:cNvSpPr>
          <p:nvPr>
            <p:ph type="dt" sz="half" idx="10"/>
          </p:nvPr>
        </p:nvSpPr>
        <p:spPr/>
        <p:txBody>
          <a:bodyPr/>
          <a:lstStyle/>
          <a:p>
            <a:fld id="{EB26D2C6-4BD6-4D89-B065-BDF47693878A}" type="datetimeFigureOut">
              <a:rPr lang="it-IT" smtClean="0"/>
              <a:t>31/03/2022</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09051FE1-3AA4-4F10-8C7D-C2548BE09A6C}" type="slidenum">
              <a:rPr lang="it-IT" smtClean="0"/>
              <a:t>‹N›</a:t>
            </a:fld>
            <a:endParaRPr lang="it-IT"/>
          </a:p>
        </p:txBody>
      </p:sp>
    </p:spTree>
    <p:extLst>
      <p:ext uri="{BB962C8B-B14F-4D97-AF65-F5344CB8AC3E}">
        <p14:creationId xmlns:p14="http://schemas.microsoft.com/office/powerpoint/2010/main" val="28444753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Autofit/>
          </a:bodyPr>
          <a:lstStyle/>
          <a:p>
            <a:r>
              <a:rPr lang="it-IT" dirty="0"/>
              <a:t>Fare clic per modificare lo stile del titolo</a:t>
            </a:r>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dirty="0"/>
              <a:t>Fare clic per modificare stili del testo dello schema</a:t>
            </a:r>
          </a:p>
          <a:p>
            <a:pPr lvl="1"/>
            <a:r>
              <a:rPr lang="it-IT" dirty="0"/>
              <a:t>Secondo livello</a:t>
            </a:r>
          </a:p>
          <a:p>
            <a:pPr lvl="2"/>
            <a:r>
              <a:rPr lang="it-IT" dirty="0"/>
              <a:t>Terzo livello</a:t>
            </a:r>
          </a:p>
          <a:p>
            <a:pPr lvl="3"/>
            <a:r>
              <a:rPr lang="it-IT" dirty="0"/>
              <a:t>Quarto livello</a:t>
            </a:r>
          </a:p>
          <a:p>
            <a:pPr lvl="4"/>
            <a:r>
              <a:rPr lang="it-IT" dirty="0"/>
              <a:t>Quinto livello</a:t>
            </a:r>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B26D2C6-4BD6-4D89-B065-BDF47693878A}" type="datetimeFigureOut">
              <a:rPr lang="it-IT" smtClean="0"/>
              <a:t>31/03/2022</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9051FE1-3AA4-4F10-8C7D-C2548BE09A6C}" type="slidenum">
              <a:rPr lang="it-IT" smtClean="0"/>
              <a:t>‹N›</a:t>
            </a:fld>
            <a:endParaRPr lang="it-IT"/>
          </a:p>
        </p:txBody>
      </p:sp>
      <p:pic>
        <p:nvPicPr>
          <p:cNvPr id="8" name="Picture 7"/>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0" y="6047121"/>
            <a:ext cx="9144002" cy="838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630232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3000" kern="1200">
          <a:solidFill>
            <a:schemeClr val="tx1"/>
          </a:solidFill>
          <a:latin typeface="Helvetica" panose="020B0604020202020204" pitchFamily="34" charset="0"/>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2000" kern="1200">
          <a:solidFill>
            <a:schemeClr val="tx1"/>
          </a:solidFill>
          <a:latin typeface="Helvetica" panose="020B0604020202020204" pitchFamily="34" charset="0"/>
          <a:ea typeface="+mn-ea"/>
          <a:cs typeface="+mn-cs"/>
        </a:defRPr>
      </a:lvl1pPr>
      <a:lvl2pPr marL="742950" indent="-285750" algn="l" defTabSz="914400" rtl="0" eaLnBrk="1" latinLnBrk="0" hangingPunct="1">
        <a:spcBef>
          <a:spcPct val="20000"/>
        </a:spcBef>
        <a:buFont typeface="Arial" panose="020B0604020202020204" pitchFamily="34" charset="0"/>
        <a:buChar char="–"/>
        <a:defRPr sz="1800" kern="1200">
          <a:solidFill>
            <a:schemeClr val="tx1"/>
          </a:solidFill>
          <a:latin typeface="Helvetica" panose="020B0604020202020204" pitchFamily="34"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1600" kern="1200">
          <a:solidFill>
            <a:schemeClr val="tx1"/>
          </a:solidFill>
          <a:latin typeface="Helvetica" panose="020B0604020202020204" pitchFamily="34"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1400" kern="1200">
          <a:solidFill>
            <a:schemeClr val="tx1"/>
          </a:solidFill>
          <a:latin typeface="Helvetica" panose="020B0604020202020204" pitchFamily="34"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1200" kern="1200">
          <a:solidFill>
            <a:schemeClr val="tx1"/>
          </a:solidFill>
          <a:latin typeface="Helvetica" panose="020B0604020202020204" pitchFamily="34"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1263871"/>
            <a:ext cx="5832648" cy="936104"/>
          </a:xfrm>
        </p:spPr>
        <p:txBody>
          <a:bodyPr>
            <a:normAutofit/>
          </a:bodyPr>
          <a:lstStyle/>
          <a:p>
            <a:pPr algn="l"/>
            <a:r>
              <a:rPr lang="it-IT" sz="1600" b="1" dirty="0">
                <a:latin typeface="Helvetica" panose="020B0604020202020204" pitchFamily="34" charset="0"/>
              </a:rPr>
              <a:t>Corso di formazione tecnico-specialistica: «procedure autorizzative e strumenti amministrativi»</a:t>
            </a:r>
          </a:p>
        </p:txBody>
      </p:sp>
      <p:sp>
        <p:nvSpPr>
          <p:cNvPr id="3" name="Sottotitolo 2"/>
          <p:cNvSpPr>
            <a:spLocks noGrp="1"/>
          </p:cNvSpPr>
          <p:nvPr>
            <p:ph type="subTitle" idx="1"/>
          </p:nvPr>
        </p:nvSpPr>
        <p:spPr>
          <a:xfrm>
            <a:off x="251520" y="2492895"/>
            <a:ext cx="5112568" cy="1606481"/>
          </a:xfrm>
        </p:spPr>
        <p:txBody>
          <a:bodyPr>
            <a:normAutofit fontScale="62500" lnSpcReduction="20000"/>
          </a:bodyPr>
          <a:lstStyle/>
          <a:p>
            <a:pPr algn="l"/>
            <a:r>
              <a:rPr lang="it-IT" sz="3800" b="1" dirty="0">
                <a:solidFill>
                  <a:schemeClr val="tx1"/>
                </a:solidFill>
                <a:latin typeface="Helvetica" panose="020B0604020202020204" pitchFamily="34" charset="0"/>
              </a:rPr>
              <a:t>La disciplina in materia di VIA</a:t>
            </a:r>
          </a:p>
          <a:p>
            <a:pPr algn="l"/>
            <a:r>
              <a:rPr lang="it-IT" sz="3200" b="1" dirty="0">
                <a:solidFill>
                  <a:schemeClr val="tx1"/>
                </a:solidFill>
              </a:rPr>
              <a:t>Introduzione</a:t>
            </a:r>
          </a:p>
          <a:p>
            <a:pPr algn="l"/>
            <a:endParaRPr lang="it-IT" sz="2500" b="1" dirty="0">
              <a:solidFill>
                <a:schemeClr val="tx1"/>
              </a:solidFill>
            </a:endParaRPr>
          </a:p>
          <a:p>
            <a:pPr algn="l"/>
            <a:r>
              <a:rPr lang="it-IT" sz="2300" dirty="0">
                <a:solidFill>
                  <a:schemeClr val="tx1"/>
                </a:solidFill>
              </a:rPr>
              <a:t>Docente: Arch. Paola Pelone</a:t>
            </a:r>
          </a:p>
          <a:p>
            <a:pPr algn="l"/>
            <a:r>
              <a:rPr lang="it-IT" sz="2300" dirty="0">
                <a:solidFill>
                  <a:schemeClr val="tx1"/>
                </a:solidFill>
              </a:rPr>
              <a:t>Funzionario   Regione  Lazio</a:t>
            </a:r>
          </a:p>
          <a:p>
            <a:pPr algn="l"/>
            <a:r>
              <a:rPr lang="it-IT" sz="2300" i="1" dirty="0">
                <a:solidFill>
                  <a:schemeClr val="tx1"/>
                </a:solidFill>
              </a:rPr>
              <a:t>Area Valutazione Impatto Ambientale</a:t>
            </a:r>
          </a:p>
          <a:p>
            <a:pPr algn="l"/>
            <a:endParaRPr lang="it-IT" sz="2500" b="1" dirty="0">
              <a:solidFill>
                <a:schemeClr val="tx1"/>
              </a:solidFill>
            </a:endParaRPr>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87416" y="1132652"/>
            <a:ext cx="5256584" cy="5116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12" name="Tabella 12">
            <a:extLst>
              <a:ext uri="{FF2B5EF4-FFF2-40B4-BE49-F238E27FC236}">
                <a16:creationId xmlns:a16="http://schemas.microsoft.com/office/drawing/2014/main" id="{92ED4F01-2BB8-41B7-A9CC-9016311D7E22}"/>
              </a:ext>
            </a:extLst>
          </p:cNvPr>
          <p:cNvGraphicFramePr>
            <a:graphicFrameLocks noGrp="1"/>
          </p:cNvGraphicFramePr>
          <p:nvPr>
            <p:extLst>
              <p:ext uri="{D42A27DB-BD31-4B8C-83A1-F6EECF244321}">
                <p14:modId xmlns:p14="http://schemas.microsoft.com/office/powerpoint/2010/main" val="4205869724"/>
              </p:ext>
            </p:extLst>
          </p:nvPr>
        </p:nvGraphicFramePr>
        <p:xfrm>
          <a:off x="243172" y="129727"/>
          <a:ext cx="8581954" cy="963304"/>
        </p:xfrm>
        <a:graphic>
          <a:graphicData uri="http://schemas.openxmlformats.org/drawingml/2006/table">
            <a:tbl>
              <a:tblPr firstRow="1" bandRow="1">
                <a:tableStyleId>{2D5ABB26-0587-4C30-8999-92F81FD0307C}</a:tableStyleId>
              </a:tblPr>
              <a:tblGrid>
                <a:gridCol w="1440160">
                  <a:extLst>
                    <a:ext uri="{9D8B030D-6E8A-4147-A177-3AD203B41FA5}">
                      <a16:colId xmlns:a16="http://schemas.microsoft.com/office/drawing/2014/main" val="30608239"/>
                    </a:ext>
                  </a:extLst>
                </a:gridCol>
                <a:gridCol w="5840996">
                  <a:extLst>
                    <a:ext uri="{9D8B030D-6E8A-4147-A177-3AD203B41FA5}">
                      <a16:colId xmlns:a16="http://schemas.microsoft.com/office/drawing/2014/main" val="4154088043"/>
                    </a:ext>
                  </a:extLst>
                </a:gridCol>
                <a:gridCol w="1300798">
                  <a:extLst>
                    <a:ext uri="{9D8B030D-6E8A-4147-A177-3AD203B41FA5}">
                      <a16:colId xmlns:a16="http://schemas.microsoft.com/office/drawing/2014/main" val="3168877311"/>
                    </a:ext>
                  </a:extLst>
                </a:gridCol>
              </a:tblGrid>
              <a:tr h="490961">
                <a:tc rowSpan="2">
                  <a:txBody>
                    <a:bodyPr/>
                    <a:lstStyle/>
                    <a:p>
                      <a:endParaRPr lang="it-IT"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ctr"/>
                      <a:r>
                        <a:rPr lang="it-IT" sz="1800" b="0" kern="1200" dirty="0">
                          <a:solidFill>
                            <a:schemeClr val="tx1"/>
                          </a:solidFill>
                          <a:latin typeface="Gotham Light" panose="02000603030000020004" pitchFamily="2" charset="0"/>
                          <a:ea typeface="+mn-ea"/>
                          <a:cs typeface="+mn-cs"/>
                        </a:rPr>
                        <a:t>Materiale Didattico</a:t>
                      </a:r>
                      <a:endParaRPr lang="it-IT" sz="1400" b="0" kern="1200" dirty="0">
                        <a:solidFill>
                          <a:schemeClr val="tx1"/>
                        </a:solidFill>
                        <a:latin typeface="Gotham Light" panose="02000603030000020004" pitchFamily="2" charset="0"/>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lang="it-IT" sz="900" dirty="0">
                        <a:latin typeface="Gotham Light" panose="02000603030000020004"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61320669"/>
                  </a:ext>
                </a:extLst>
              </a:tr>
              <a:tr h="472343">
                <a:tc vMerge="1">
                  <a:txBody>
                    <a:bodyPr/>
                    <a:lstStyle/>
                    <a:p>
                      <a:endParaRPr lang="it-IT" dirty="0"/>
                    </a:p>
                  </a:txBody>
                  <a:tcPr/>
                </a:tc>
                <a:tc vMerge="1">
                  <a:txBody>
                    <a:bodyPr/>
                    <a:lstStyle/>
                    <a:p>
                      <a:endParaRPr lang="it-IT" sz="1000" dirty="0">
                        <a:latin typeface="Gotham Light" panose="02000603030000020004"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it-IT" sz="1200" dirty="0">
                          <a:latin typeface="Gotham Light" panose="02000603030000020004" pitchFamily="2" charset="0"/>
                        </a:rPr>
                        <a:t>31 marzo 2022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60522970"/>
                  </a:ext>
                </a:extLst>
              </a:tr>
            </a:tbl>
          </a:graphicData>
        </a:graphic>
      </p:graphicFrame>
      <p:pic>
        <p:nvPicPr>
          <p:cNvPr id="6" name="Immagine 5" descr="logoLC">
            <a:extLst>
              <a:ext uri="{FF2B5EF4-FFF2-40B4-BE49-F238E27FC236}">
                <a16:creationId xmlns:a16="http://schemas.microsoft.com/office/drawing/2014/main" id="{F9FF496F-4B9E-4105-8486-D4D3C5F79BD0}"/>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76250" y="339916"/>
            <a:ext cx="952500" cy="542925"/>
          </a:xfrm>
          <a:prstGeom prst="rect">
            <a:avLst/>
          </a:prstGeom>
          <a:noFill/>
          <a:ln>
            <a:noFill/>
          </a:ln>
        </p:spPr>
      </p:pic>
    </p:spTree>
    <p:extLst>
      <p:ext uri="{BB962C8B-B14F-4D97-AF65-F5344CB8AC3E}">
        <p14:creationId xmlns:p14="http://schemas.microsoft.com/office/powerpoint/2010/main" val="3061726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9CDB98A-D594-46BA-80D4-D9ECC5487992}"/>
              </a:ext>
            </a:extLst>
          </p:cNvPr>
          <p:cNvSpPr>
            <a:spLocks noGrp="1"/>
          </p:cNvSpPr>
          <p:nvPr>
            <p:ph type="title"/>
          </p:nvPr>
        </p:nvSpPr>
        <p:spPr/>
        <p:txBody>
          <a:bodyPr/>
          <a:lstStyle/>
          <a:p>
            <a:r>
              <a:rPr lang="it-IT" b="1" dirty="0"/>
              <a:t>PAUR</a:t>
            </a:r>
            <a:br>
              <a:rPr lang="it-IT" dirty="0"/>
            </a:br>
            <a:r>
              <a:rPr lang="it-IT" dirty="0"/>
              <a:t> </a:t>
            </a:r>
            <a:r>
              <a:rPr lang="it-IT" b="1" dirty="0"/>
              <a:t>obiettivi attesi</a:t>
            </a:r>
          </a:p>
        </p:txBody>
      </p:sp>
      <p:sp>
        <p:nvSpPr>
          <p:cNvPr id="3" name="Segnaposto contenuto 2">
            <a:extLst>
              <a:ext uri="{FF2B5EF4-FFF2-40B4-BE49-F238E27FC236}">
                <a16:creationId xmlns:a16="http://schemas.microsoft.com/office/drawing/2014/main" id="{BC41D784-6074-4CFE-ACA3-6BD0F28835FB}"/>
              </a:ext>
            </a:extLst>
          </p:cNvPr>
          <p:cNvSpPr>
            <a:spLocks noGrp="1"/>
          </p:cNvSpPr>
          <p:nvPr>
            <p:ph idx="1"/>
          </p:nvPr>
        </p:nvSpPr>
        <p:spPr>
          <a:xfrm>
            <a:off x="457200" y="1600200"/>
            <a:ext cx="8229600" cy="4525963"/>
          </a:xfrm>
        </p:spPr>
        <p:txBody>
          <a:bodyPr>
            <a:normAutofit fontScale="92500" lnSpcReduction="20000"/>
          </a:bodyPr>
          <a:lstStyle/>
          <a:p>
            <a:pPr marL="0" indent="0" algn="just">
              <a:buNone/>
              <a:defRPr/>
            </a:pPr>
            <a:r>
              <a:rPr lang="it-IT" sz="2000" b="0" dirty="0">
                <a:latin typeface="Gill Sans MT" panose="020B0502020104020203" pitchFamily="34" charset="0"/>
              </a:rPr>
              <a:t>L’ art 27 bis del T</a:t>
            </a:r>
            <a:r>
              <a:rPr lang="it-IT" b="0" dirty="0">
                <a:latin typeface="Gill Sans MT" panose="020B0502020104020203" pitchFamily="34" charset="0"/>
              </a:rPr>
              <a:t>esto Unico </a:t>
            </a:r>
            <a:r>
              <a:rPr lang="it-IT" sz="2000" b="0" dirty="0">
                <a:latin typeface="Gill Sans MT" panose="020B0502020104020203" pitchFamily="34" charset="0"/>
              </a:rPr>
              <a:t>dell’ Ambiente ha introdotto un </a:t>
            </a:r>
            <a:r>
              <a:rPr lang="it-IT" dirty="0">
                <a:latin typeface="Gill Sans MT" panose="020B0502020104020203" pitchFamily="34" charset="0"/>
              </a:rPr>
              <a:t>p</a:t>
            </a:r>
            <a:r>
              <a:rPr lang="it-IT" altLang="it-IT" dirty="0">
                <a:latin typeface="Gill Sans MT" panose="020B0502020104020203" pitchFamily="34" charset="0"/>
              </a:rPr>
              <a:t>rocedimento  complesso, che ha come presupposto la necessaria sottoposizione a VIA del progetto da approvare, nel quale confluisce il rilascio di tutte le autorizzazioni</a:t>
            </a:r>
            <a:r>
              <a:rPr lang="it-IT" dirty="0">
                <a:latin typeface="Gill Sans MT" panose="020B0502020104020203" pitchFamily="34" charset="0"/>
              </a:rPr>
              <a:t>(</a:t>
            </a:r>
            <a:r>
              <a:rPr lang="it-IT" i="1" dirty="0">
                <a:latin typeface="Gill Sans MT" panose="020B0502020104020203" pitchFamily="34" charset="0"/>
              </a:rPr>
              <a:t>non solo ambientali</a:t>
            </a:r>
            <a:r>
              <a:rPr lang="it-IT" dirty="0">
                <a:latin typeface="Gill Sans MT" panose="020B0502020104020203" pitchFamily="34" charset="0"/>
              </a:rPr>
              <a:t>) </a:t>
            </a:r>
            <a:r>
              <a:rPr lang="it-IT" altLang="it-IT" dirty="0">
                <a:latin typeface="Gill Sans MT" panose="020B0502020104020203" pitchFamily="34" charset="0"/>
              </a:rPr>
              <a:t> necessarie alla realizzazione e all’esercizio dell’ opera </a:t>
            </a:r>
          </a:p>
          <a:p>
            <a:pPr marL="0" indent="0" algn="just">
              <a:buNone/>
              <a:defRPr/>
            </a:pPr>
            <a:endParaRPr lang="it-IT" altLang="it-IT" dirty="0">
              <a:latin typeface="Gill Sans MT" panose="020B0502020104020203" pitchFamily="34" charset="0"/>
            </a:endParaRPr>
          </a:p>
          <a:p>
            <a:pPr marL="0" indent="0" algn="just">
              <a:buNone/>
              <a:defRPr/>
            </a:pPr>
            <a:r>
              <a:rPr lang="it-IT" altLang="it-IT" sz="2100" i="1" dirty="0">
                <a:latin typeface="Gill Sans MT" panose="020B0502020104020203" pitchFamily="34" charset="0"/>
              </a:rPr>
              <a:t>«Qualora un </a:t>
            </a:r>
            <a:r>
              <a:rPr lang="it-IT" altLang="it-IT" sz="2100" b="1" i="1" dirty="0">
                <a:latin typeface="Gill Sans MT" panose="020B0502020104020203" pitchFamily="34" charset="0"/>
              </a:rPr>
              <a:t>progetto sia sottoposto a Valutazione di Impatto Ambientale </a:t>
            </a:r>
            <a:r>
              <a:rPr lang="it-IT" altLang="it-IT" sz="2100" i="1" dirty="0">
                <a:latin typeface="Gill Sans MT" panose="020B0502020104020203" pitchFamily="34" charset="0"/>
              </a:rPr>
              <a:t>di competenza regionale, tutte le autorizzazioni, intese, concessioni, licenze, pareri, concerti, nulla osta e assensi comunque denominati, necessari alla realizzazione e all'esercizio del medesimo progetto, vengono acquisiti nell'ambito di </a:t>
            </a:r>
            <a:r>
              <a:rPr lang="it-IT" altLang="it-IT" sz="2100" b="1" i="1" dirty="0">
                <a:latin typeface="Gill Sans MT" panose="020B0502020104020203" pitchFamily="34" charset="0"/>
              </a:rPr>
              <a:t>apposita conferenza di servizi, convocata in modalità sincrona </a:t>
            </a:r>
            <a:r>
              <a:rPr lang="it-IT" altLang="it-IT" sz="2100" i="1" dirty="0">
                <a:latin typeface="Gill Sans MT" panose="020B0502020104020203" pitchFamily="34" charset="0"/>
              </a:rPr>
              <a:t>ai sensi dell'articolo 14­ter, secondo quanto previsto dall'articolo 27­bis del decreto legislativo 3 aprile 2006, n. 152» </a:t>
            </a:r>
          </a:p>
          <a:p>
            <a:pPr marL="0" indent="0" algn="just">
              <a:buNone/>
              <a:defRPr/>
            </a:pPr>
            <a:endParaRPr lang="it-IT" altLang="it-IT" dirty="0">
              <a:latin typeface="Gill Sans MT" panose="020B0502020104020203" pitchFamily="34" charset="0"/>
            </a:endParaRPr>
          </a:p>
          <a:p>
            <a:pPr marL="0" indent="0" algn="just">
              <a:buNone/>
              <a:defRPr/>
            </a:pPr>
            <a:r>
              <a:rPr lang="it-IT" dirty="0">
                <a:latin typeface="Gill Sans MT" panose="020B0502020104020203" pitchFamily="34" charset="0"/>
              </a:rPr>
              <a:t>Obiettivi :</a:t>
            </a:r>
          </a:p>
          <a:p>
            <a:pPr algn="just">
              <a:defRPr/>
            </a:pPr>
            <a:r>
              <a:rPr lang="it-IT" sz="2000" b="1" dirty="0">
                <a:latin typeface="Gill Sans MT" panose="020B0502020104020203" pitchFamily="34" charset="0"/>
              </a:rPr>
              <a:t>massima semplificazione </a:t>
            </a:r>
            <a:r>
              <a:rPr lang="it-IT" sz="2000" b="0" dirty="0">
                <a:latin typeface="Gill Sans MT" panose="020B0502020104020203" pitchFamily="34" charset="0"/>
              </a:rPr>
              <a:t>tramite l’accorpamento della fase decisionale all’interno di una </a:t>
            </a:r>
            <a:r>
              <a:rPr lang="it-IT" sz="2000" b="0" u="sng" dirty="0">
                <a:latin typeface="Gill Sans MT" panose="020B0502020104020203" pitchFamily="34" charset="0"/>
              </a:rPr>
              <a:t>unica</a:t>
            </a:r>
            <a:r>
              <a:rPr lang="it-IT" sz="2000" b="0" dirty="0">
                <a:latin typeface="Gill Sans MT" panose="020B0502020104020203" pitchFamily="34" charset="0"/>
              </a:rPr>
              <a:t> conferenza di servizi </a:t>
            </a:r>
          </a:p>
          <a:p>
            <a:pPr algn="just">
              <a:defRPr/>
            </a:pPr>
            <a:r>
              <a:rPr lang="it-IT" b="1" dirty="0">
                <a:latin typeface="Gill Sans MT" panose="020B0502020104020203" pitchFamily="34" charset="0"/>
              </a:rPr>
              <a:t>certezza della tempistica </a:t>
            </a:r>
            <a:r>
              <a:rPr lang="it-IT" sz="2000" b="0" dirty="0">
                <a:latin typeface="Gill Sans MT" panose="020B0502020104020203" pitchFamily="34" charset="0"/>
              </a:rPr>
              <a:t>procedimentale attraverso l’individuazione di termini determinati e aventi natura perentori</a:t>
            </a:r>
          </a:p>
          <a:p>
            <a:endParaRPr lang="it-IT" dirty="0"/>
          </a:p>
        </p:txBody>
      </p:sp>
    </p:spTree>
    <p:extLst>
      <p:ext uri="{BB962C8B-B14F-4D97-AF65-F5344CB8AC3E}">
        <p14:creationId xmlns:p14="http://schemas.microsoft.com/office/powerpoint/2010/main" val="40800641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tolo 3">
            <a:extLst>
              <a:ext uri="{FF2B5EF4-FFF2-40B4-BE49-F238E27FC236}">
                <a16:creationId xmlns:a16="http://schemas.microsoft.com/office/drawing/2014/main" id="{4CBC376A-F3BD-4D4D-B3C1-F101A72D1C06}"/>
              </a:ext>
            </a:extLst>
          </p:cNvPr>
          <p:cNvSpPr>
            <a:spLocks noGrp="1" noChangeArrowheads="1"/>
          </p:cNvSpPr>
          <p:nvPr>
            <p:ph type="title"/>
          </p:nvPr>
        </p:nvSpPr>
        <p:spPr/>
        <p:txBody>
          <a:bodyPr/>
          <a:lstStyle/>
          <a:p>
            <a:r>
              <a:rPr lang="it-IT" altLang="it-IT" b="1" dirty="0"/>
              <a:t>COMPETENZE</a:t>
            </a:r>
          </a:p>
        </p:txBody>
      </p:sp>
      <p:sp>
        <p:nvSpPr>
          <p:cNvPr id="19458" name="Segnaposto contenuto 5">
            <a:extLst>
              <a:ext uri="{FF2B5EF4-FFF2-40B4-BE49-F238E27FC236}">
                <a16:creationId xmlns:a16="http://schemas.microsoft.com/office/drawing/2014/main" id="{653E9D0F-2158-1440-A759-D82F0298D95C}"/>
              </a:ext>
            </a:extLst>
          </p:cNvPr>
          <p:cNvSpPr>
            <a:spLocks noGrp="1" noChangeArrowheads="1"/>
          </p:cNvSpPr>
          <p:nvPr>
            <p:ph idx="1"/>
          </p:nvPr>
        </p:nvSpPr>
        <p:spPr>
          <a:xfrm>
            <a:off x="251520" y="1124744"/>
            <a:ext cx="8504337" cy="4392487"/>
          </a:xfrm>
        </p:spPr>
        <p:txBody>
          <a:bodyPr>
            <a:normAutofit fontScale="25000" lnSpcReduction="20000"/>
          </a:bodyPr>
          <a:lstStyle/>
          <a:p>
            <a:pPr marL="0" indent="0" algn="ctr">
              <a:lnSpc>
                <a:spcPts val="2160"/>
              </a:lnSpc>
              <a:spcBef>
                <a:spcPts val="0"/>
              </a:spcBef>
              <a:buNone/>
            </a:pPr>
            <a:r>
              <a:rPr lang="it-IT" altLang="it-IT" sz="7200" b="1" dirty="0">
                <a:latin typeface="Gill Sans MT" panose="020B0502020104020203" pitchFamily="34" charset="0"/>
              </a:rPr>
              <a:t>La norma non modifica l’attribuzione delle competenze</a:t>
            </a:r>
          </a:p>
          <a:p>
            <a:pPr marL="0" indent="0" algn="ctr">
              <a:lnSpc>
                <a:spcPts val="2160"/>
              </a:lnSpc>
              <a:spcBef>
                <a:spcPts val="0"/>
              </a:spcBef>
              <a:buNone/>
            </a:pPr>
            <a:endParaRPr lang="it-IT" altLang="it-IT" sz="7200" b="1" dirty="0">
              <a:latin typeface="Gill Sans MT" panose="020B0502020104020203" pitchFamily="34" charset="0"/>
            </a:endParaRPr>
          </a:p>
          <a:p>
            <a:pPr algn="just">
              <a:lnSpc>
                <a:spcPts val="2160"/>
              </a:lnSpc>
              <a:spcBef>
                <a:spcPts val="0"/>
              </a:spcBef>
            </a:pPr>
            <a:r>
              <a:rPr lang="it-IT" altLang="it-IT" sz="7200" b="1" dirty="0">
                <a:latin typeface="Gill Sans MT" panose="020B0502020104020203" pitchFamily="34" charset="0"/>
              </a:rPr>
              <a:t>l’“Autorità Competente</a:t>
            </a:r>
            <a:r>
              <a:rPr lang="it-IT" altLang="it-IT" sz="7200" dirty="0">
                <a:latin typeface="Gill Sans MT" panose="020B0502020104020203" pitchFamily="34" charset="0"/>
              </a:rPr>
              <a:t>” è la struttura della «</a:t>
            </a:r>
            <a:r>
              <a:rPr lang="it-IT" altLang="it-IT" sz="7200" i="1" dirty="0">
                <a:latin typeface="Gill Sans MT" panose="020B0502020104020203" pitchFamily="34" charset="0"/>
              </a:rPr>
              <a:t>pubblica amministrazione con compiti di tutela, protezione e valorizzazione ambientale individuata secondo le disposizioni delle leggi regionali o delle Province autonome</a:t>
            </a:r>
            <a:r>
              <a:rPr lang="it-IT" altLang="it-IT" sz="7200" dirty="0">
                <a:latin typeface="Gill Sans MT" panose="020B0502020104020203" pitchFamily="34" charset="0"/>
              </a:rPr>
              <a:t>» (cfr. art. 7-bis, D.lgs. 152/2006) </a:t>
            </a:r>
          </a:p>
          <a:p>
            <a:pPr algn="just">
              <a:lnSpc>
                <a:spcPts val="2160"/>
              </a:lnSpc>
              <a:spcBef>
                <a:spcPts val="0"/>
              </a:spcBef>
            </a:pPr>
            <a:endParaRPr lang="it-IT" altLang="it-IT" sz="7200" dirty="0">
              <a:latin typeface="Gill Sans MT" panose="020B0502020104020203" pitchFamily="34" charset="0"/>
            </a:endParaRPr>
          </a:p>
          <a:p>
            <a:pPr algn="just">
              <a:lnSpc>
                <a:spcPts val="2160"/>
              </a:lnSpc>
              <a:spcBef>
                <a:spcPts val="0"/>
              </a:spcBef>
            </a:pPr>
            <a:r>
              <a:rPr lang="it-IT" sz="7200" dirty="0">
                <a:latin typeface="Gill Sans MT" panose="020B0502020104020203" pitchFamily="34" charset="0"/>
              </a:rPr>
              <a:t>il procedimento è un unico contenitore un modulo che articola un lavoro complessivo, </a:t>
            </a:r>
            <a:r>
              <a:rPr lang="it-IT" sz="7200" b="1" dirty="0">
                <a:latin typeface="Gill Sans MT" panose="020B0502020104020203" pitchFamily="34" charset="0"/>
              </a:rPr>
              <a:t>coordinato dall’Autorità Procedente</a:t>
            </a:r>
            <a:r>
              <a:rPr lang="it-IT" sz="7200" dirty="0">
                <a:latin typeface="Gill Sans MT" panose="020B0502020104020203" pitchFamily="34" charset="0"/>
              </a:rPr>
              <a:t>, nel quale convergono tutti gli atti e le autorizzazioni comunque denominate che erano già attribuite per </a:t>
            </a:r>
            <a:r>
              <a:rPr lang="it-IT" sz="7200" b="1" dirty="0">
                <a:latin typeface="Gill Sans MT" panose="020B0502020104020203" pitchFamily="34" charset="0"/>
              </a:rPr>
              <a:t>competenza alle amministrazioni partecipanti le quali quindi non vengono sollevate né della dell'onere della procedura né tantomeno della responsabilità relativa alla loro stessa competenza </a:t>
            </a:r>
          </a:p>
          <a:p>
            <a:pPr algn="just">
              <a:lnSpc>
                <a:spcPts val="2160"/>
              </a:lnSpc>
              <a:spcBef>
                <a:spcPts val="0"/>
              </a:spcBef>
            </a:pPr>
            <a:endParaRPr lang="it-IT" sz="7200" b="1" dirty="0">
              <a:latin typeface="Gill Sans MT" panose="020B0502020104020203" pitchFamily="34" charset="0"/>
            </a:endParaRPr>
          </a:p>
          <a:p>
            <a:pPr algn="just">
              <a:lnSpc>
                <a:spcPts val="2160"/>
              </a:lnSpc>
              <a:spcBef>
                <a:spcPts val="0"/>
              </a:spcBef>
            </a:pPr>
            <a:r>
              <a:rPr lang="it-IT" altLang="it-IT" sz="7200" dirty="0">
                <a:latin typeface="Gill Sans MT" panose="020B0502020104020203" pitchFamily="34" charset="0"/>
              </a:rPr>
              <a:t>la </a:t>
            </a:r>
            <a:r>
              <a:rPr lang="it-IT" altLang="it-IT" sz="7200" b="1" dirty="0">
                <a:latin typeface="Gill Sans MT" panose="020B0502020104020203" pitchFamily="34" charset="0"/>
              </a:rPr>
              <a:t>VIA</a:t>
            </a:r>
            <a:r>
              <a:rPr lang="it-IT" altLang="it-IT" sz="7200" dirty="0">
                <a:latin typeface="Gill Sans MT" panose="020B0502020104020203" pitchFamily="34" charset="0"/>
              </a:rPr>
              <a:t> pur essendo soltanto uno dei provvedimenti che andranno a comporre il provvedimento finale, assume un </a:t>
            </a:r>
            <a:r>
              <a:rPr lang="it-IT" altLang="it-IT" sz="7200" b="1" dirty="0">
                <a:latin typeface="Gill Sans MT" panose="020B0502020104020203" pitchFamily="34" charset="0"/>
              </a:rPr>
              <a:t>carattere preminente</a:t>
            </a:r>
          </a:p>
          <a:p>
            <a:pPr algn="just"/>
            <a:endParaRPr lang="it-IT" altLang="it-IT" sz="7200" dirty="0">
              <a:latin typeface="Gill Sans MT" panose="020B0502020104020203" pitchFamily="34" charset="0"/>
            </a:endParaRPr>
          </a:p>
          <a:p>
            <a:pPr algn="just"/>
            <a:endParaRPr lang="it-IT" altLang="it-IT" sz="2700" dirty="0">
              <a:solidFill>
                <a:srgbClr val="002060"/>
              </a:solidFill>
            </a:endParaRPr>
          </a:p>
          <a:p>
            <a:pPr algn="just"/>
            <a:endParaRPr lang="it-IT" altLang="it-IT" sz="2700" dirty="0">
              <a:solidFill>
                <a:srgbClr val="002060"/>
              </a:solidFill>
            </a:endParaRPr>
          </a:p>
        </p:txBody>
      </p:sp>
    </p:spTree>
    <p:extLst>
      <p:ext uri="{BB962C8B-B14F-4D97-AF65-F5344CB8AC3E}">
        <p14:creationId xmlns:p14="http://schemas.microsoft.com/office/powerpoint/2010/main" val="42593804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testo 2">
            <a:extLst>
              <a:ext uri="{FF2B5EF4-FFF2-40B4-BE49-F238E27FC236}">
                <a16:creationId xmlns:a16="http://schemas.microsoft.com/office/drawing/2014/main" id="{5CB36909-8F25-794A-B5AA-E0EB84697D38}"/>
              </a:ext>
            </a:extLst>
          </p:cNvPr>
          <p:cNvSpPr>
            <a:spLocks noGrp="1"/>
          </p:cNvSpPr>
          <p:nvPr>
            <p:ph type="body" idx="1"/>
          </p:nvPr>
        </p:nvSpPr>
        <p:spPr>
          <a:xfrm>
            <a:off x="395536" y="246580"/>
            <a:ext cx="8010277" cy="5054628"/>
          </a:xfrm>
        </p:spPr>
        <p:txBody>
          <a:bodyPr rtlCol="0">
            <a:normAutofit/>
          </a:bodyPr>
          <a:lstStyle/>
          <a:p>
            <a:pPr algn="ctr">
              <a:spcBef>
                <a:spcPct val="0"/>
              </a:spcBef>
              <a:defRPr/>
            </a:pPr>
            <a:r>
              <a:rPr lang="it-IT" sz="3000" b="1" dirty="0">
                <a:solidFill>
                  <a:schemeClr val="tx1"/>
                </a:solidFill>
                <a:ea typeface="+mj-ea"/>
                <a:cs typeface="+mj-cs"/>
              </a:rPr>
              <a:t>In caso di VIA negativa anche il PAUR avrà contenuto negativo</a:t>
            </a:r>
          </a:p>
          <a:p>
            <a:pPr algn="just">
              <a:defRPr/>
            </a:pPr>
            <a:endParaRPr lang="it-IT" sz="1900" dirty="0">
              <a:solidFill>
                <a:schemeClr val="tx1"/>
              </a:solidFill>
              <a:latin typeface="Gill Sans MT" panose="020B0502020104020203" pitchFamily="34" charset="0"/>
            </a:endParaRPr>
          </a:p>
          <a:p>
            <a:pPr algn="just">
              <a:defRPr/>
            </a:pPr>
            <a:r>
              <a:rPr lang="it-IT" dirty="0">
                <a:solidFill>
                  <a:schemeClr val="tx1"/>
                </a:solidFill>
                <a:latin typeface="Gill Sans MT" panose="020B0502020104020203" pitchFamily="34" charset="0"/>
              </a:rPr>
              <a:t>Art. 27 bis comma 7:</a:t>
            </a:r>
          </a:p>
          <a:p>
            <a:pPr algn="just">
              <a:defRPr/>
            </a:pPr>
            <a:r>
              <a:rPr lang="it-IT" dirty="0">
                <a:solidFill>
                  <a:schemeClr val="tx1"/>
                </a:solidFill>
                <a:latin typeface="Gill Sans MT" panose="020B0502020104020203" pitchFamily="34" charset="0"/>
              </a:rPr>
              <a:t>«</a:t>
            </a:r>
            <a:r>
              <a:rPr lang="it-IT" i="1" dirty="0">
                <a:solidFill>
                  <a:schemeClr val="tx1"/>
                </a:solidFill>
                <a:latin typeface="Gill Sans MT" panose="020B0502020104020203" pitchFamily="34" charset="0"/>
              </a:rPr>
              <a:t>Resta fermo che la decisione di concedere i titoli abilitativi di cui al periodo precedente è assunta sulla base del provvedimento di VIA»</a:t>
            </a:r>
          </a:p>
          <a:p>
            <a:pPr algn="just">
              <a:defRPr/>
            </a:pPr>
            <a:endParaRPr lang="it-IT" i="1" dirty="0">
              <a:solidFill>
                <a:schemeClr val="tx1"/>
              </a:solidFill>
              <a:latin typeface="Gill Sans MT" panose="020B0502020104020203" pitchFamily="34" charset="0"/>
            </a:endParaRPr>
          </a:p>
          <a:p>
            <a:pPr algn="just">
              <a:defRPr/>
            </a:pPr>
            <a:r>
              <a:rPr lang="it-IT" sz="1800" dirty="0">
                <a:solidFill>
                  <a:schemeClr val="tx1"/>
                </a:solidFill>
                <a:latin typeface="Gill Sans MT" panose="020B0502020104020203" pitchFamily="34" charset="0"/>
              </a:rPr>
              <a:t>Con il D.L. 77/2021 il legislatore ha sottratto all’applicazione dell’art. 10 bis della L.241/90 nei procedimenti di PAUR rilevando l’ampia possibilità di valutazione da parte delle Amministrazioni e di «risposta»  da parte del proponente, nell’ambito del procedimento stesso</a:t>
            </a:r>
            <a:r>
              <a:rPr lang="it-IT" b="0" i="0" dirty="0">
                <a:solidFill>
                  <a:srgbClr val="242424"/>
                </a:solidFill>
                <a:effectLst/>
                <a:latin typeface="calibri light" panose="020F0302020204030204" pitchFamily="34" charset="0"/>
              </a:rPr>
              <a:t>.</a:t>
            </a:r>
            <a:endParaRPr lang="it-IT" i="1" dirty="0">
              <a:solidFill>
                <a:schemeClr val="tx1"/>
              </a:solidFill>
              <a:latin typeface="Gill Sans MT" panose="020B0502020104020203" pitchFamily="34" charset="0"/>
            </a:endParaRPr>
          </a:p>
        </p:txBody>
      </p:sp>
    </p:spTree>
    <p:extLst>
      <p:ext uri="{BB962C8B-B14F-4D97-AF65-F5344CB8AC3E}">
        <p14:creationId xmlns:p14="http://schemas.microsoft.com/office/powerpoint/2010/main" val="40458998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8567884-609F-4123-99D2-4E51DEFB5337}"/>
              </a:ext>
            </a:extLst>
          </p:cNvPr>
          <p:cNvSpPr>
            <a:spLocks noGrp="1"/>
          </p:cNvSpPr>
          <p:nvPr>
            <p:ph type="title"/>
          </p:nvPr>
        </p:nvSpPr>
        <p:spPr/>
        <p:txBody>
          <a:bodyPr/>
          <a:lstStyle/>
          <a:p>
            <a:r>
              <a:rPr lang="it-IT" altLang="it-IT" b="1" dirty="0"/>
              <a:t>Oneri in capo alle Amministrazioni destinatarie della comunicazione da parte dell’Autorità Procedente</a:t>
            </a:r>
            <a:endParaRPr lang="it-IT" b="1" dirty="0"/>
          </a:p>
        </p:txBody>
      </p:sp>
      <p:sp>
        <p:nvSpPr>
          <p:cNvPr id="3" name="Segnaposto contenuto 2">
            <a:extLst>
              <a:ext uri="{FF2B5EF4-FFF2-40B4-BE49-F238E27FC236}">
                <a16:creationId xmlns:a16="http://schemas.microsoft.com/office/drawing/2014/main" id="{E1DC0EA2-A3B2-473F-843C-848331D06132}"/>
              </a:ext>
            </a:extLst>
          </p:cNvPr>
          <p:cNvSpPr>
            <a:spLocks noGrp="1"/>
          </p:cNvSpPr>
          <p:nvPr>
            <p:ph idx="1"/>
          </p:nvPr>
        </p:nvSpPr>
        <p:spPr/>
        <p:txBody>
          <a:bodyPr>
            <a:normAutofit fontScale="92500" lnSpcReduction="10000"/>
          </a:bodyPr>
          <a:lstStyle/>
          <a:p>
            <a:pPr algn="just" eaLnBrk="1" hangingPunct="1">
              <a:buFont typeface="Arial" panose="020B0604020202020204" pitchFamily="34" charset="0"/>
              <a:buNone/>
            </a:pPr>
            <a:r>
              <a:rPr lang="it-IT" altLang="it-IT" sz="2100" dirty="0">
                <a:latin typeface="Gill Sans MT" panose="020B0502020104020203" pitchFamily="34" charset="0"/>
              </a:rPr>
              <a:t>Sussistono dei </a:t>
            </a:r>
            <a:r>
              <a:rPr lang="it-IT" altLang="it-IT" sz="2100" b="1" dirty="0">
                <a:latin typeface="Gill Sans MT" panose="020B0502020104020203" pitchFamily="34" charset="0"/>
              </a:rPr>
              <a:t>profili di responsabilità </a:t>
            </a:r>
            <a:r>
              <a:rPr lang="it-IT" altLang="it-IT" sz="2100" dirty="0">
                <a:latin typeface="Gill Sans MT" panose="020B0502020104020203" pitchFamily="34" charset="0"/>
              </a:rPr>
              <a:t>in capo alle Amministrazioni destinatarie della comunicazione da parte dell’Autorità Procedente ai sensi dell’art. 27 bis comma 3:</a:t>
            </a:r>
          </a:p>
          <a:p>
            <a:pPr algn="just" eaLnBrk="1" hangingPunct="1">
              <a:buFont typeface="Arial" panose="020B0604020202020204" pitchFamily="34" charset="0"/>
              <a:buNone/>
            </a:pPr>
            <a:endParaRPr lang="it-IT" altLang="it-IT" sz="2100" dirty="0">
              <a:latin typeface="Gill Sans MT" panose="020B0502020104020203" pitchFamily="34" charset="0"/>
            </a:endParaRPr>
          </a:p>
          <a:p>
            <a:pPr algn="just" eaLnBrk="1" hangingPunct="1">
              <a:buFont typeface="Arial" panose="020B0604020202020204" pitchFamily="34" charset="0"/>
              <a:buNone/>
            </a:pPr>
            <a:r>
              <a:rPr lang="it-IT" altLang="it-IT" sz="2100" dirty="0">
                <a:latin typeface="Gill Sans MT" panose="020B0502020104020203" pitchFamily="34" charset="0"/>
              </a:rPr>
              <a:t>«Entro </a:t>
            </a:r>
            <a:r>
              <a:rPr lang="it-IT" altLang="it-IT" sz="2100" b="1" dirty="0">
                <a:latin typeface="Gill Sans MT" panose="020B0502020104020203" pitchFamily="34" charset="0"/>
              </a:rPr>
              <a:t>trenta giorni </a:t>
            </a:r>
            <a:r>
              <a:rPr lang="it-IT" altLang="it-IT" sz="2100" dirty="0">
                <a:latin typeface="Gill Sans MT" panose="020B0502020104020203" pitchFamily="34" charset="0"/>
              </a:rPr>
              <a:t>dalla pubblicazione della documentazione nel sito web dell’Autorità Competente, quest'ultima, nonché le Amministrazioni e gli enti di cui al comma 2, per i </a:t>
            </a:r>
            <a:r>
              <a:rPr lang="it-IT" altLang="it-IT" sz="2100" b="1" dirty="0">
                <a:latin typeface="Gill Sans MT" panose="020B0502020104020203" pitchFamily="34" charset="0"/>
              </a:rPr>
              <a:t>profili di rispettiva competenza</a:t>
            </a:r>
            <a:r>
              <a:rPr lang="it-IT" altLang="it-IT" sz="2100" dirty="0">
                <a:latin typeface="Gill Sans MT" panose="020B0502020104020203" pitchFamily="34" charset="0"/>
              </a:rPr>
              <a:t>, verificano […]»</a:t>
            </a:r>
          </a:p>
          <a:p>
            <a:pPr algn="just" eaLnBrk="1" hangingPunct="1">
              <a:buFont typeface="Arial" panose="020B0604020202020204" pitchFamily="34" charset="0"/>
              <a:buNone/>
            </a:pPr>
            <a:endParaRPr lang="it-IT" altLang="it-IT" sz="2100" dirty="0">
              <a:latin typeface="Gill Sans MT" panose="020B0502020104020203" pitchFamily="34" charset="0"/>
            </a:endParaRPr>
          </a:p>
          <a:p>
            <a:pPr algn="just" eaLnBrk="1" hangingPunct="1">
              <a:buFont typeface="Arial" panose="020B0604020202020204" pitchFamily="34" charset="0"/>
              <a:buNone/>
            </a:pPr>
            <a:r>
              <a:rPr lang="it-IT" altLang="it-IT" sz="2100" dirty="0">
                <a:latin typeface="Gill Sans MT" panose="020B0502020104020203" pitchFamily="34" charset="0"/>
              </a:rPr>
              <a:t>Il controllo è a monte da parte del </a:t>
            </a:r>
            <a:r>
              <a:rPr lang="it-IT" altLang="it-IT" sz="2100" b="1" dirty="0">
                <a:latin typeface="Gill Sans MT" panose="020B0502020104020203" pitchFamily="34" charset="0"/>
              </a:rPr>
              <a:t>proponente</a:t>
            </a:r>
            <a:r>
              <a:rPr lang="it-IT" altLang="it-IT" sz="2100" dirty="0">
                <a:latin typeface="Gill Sans MT" panose="020B0502020104020203" pitchFamily="34" charset="0"/>
              </a:rPr>
              <a:t>, ma a valle da parte delle </a:t>
            </a:r>
            <a:r>
              <a:rPr lang="it-IT" altLang="it-IT" sz="2100" b="1" dirty="0">
                <a:latin typeface="Gill Sans MT" panose="020B0502020104020203" pitchFamily="34" charset="0"/>
              </a:rPr>
              <a:t>Amministrazioni </a:t>
            </a:r>
            <a:r>
              <a:rPr lang="it-IT" altLang="it-IT" sz="2100" dirty="0">
                <a:latin typeface="Gill Sans MT" panose="020B0502020104020203" pitchFamily="34" charset="0"/>
              </a:rPr>
              <a:t>coinvolte nel procedimento:</a:t>
            </a:r>
          </a:p>
          <a:p>
            <a:pPr algn="just" eaLnBrk="1" hangingPunct="1">
              <a:buFont typeface="Arial" panose="020B0604020202020204" pitchFamily="34" charset="0"/>
              <a:buNone/>
            </a:pPr>
            <a:endParaRPr lang="it-IT" altLang="it-IT" sz="2100" dirty="0">
              <a:latin typeface="Gill Sans MT" panose="020B0502020104020203" pitchFamily="34" charset="0"/>
            </a:endParaRPr>
          </a:p>
          <a:p>
            <a:pPr algn="just" eaLnBrk="1" hangingPunct="1">
              <a:buFont typeface="Arial" panose="020B0604020202020204" pitchFamily="34" charset="0"/>
              <a:buNone/>
            </a:pPr>
            <a:r>
              <a:rPr lang="it-IT" altLang="it-IT" sz="2100" dirty="0">
                <a:latin typeface="Gill Sans MT" panose="020B0502020104020203" pitchFamily="34" charset="0"/>
              </a:rPr>
              <a:t>I titolari del potere autorizzativo sono responsabili dell’adozione degli atti di propria competenza, di conseguenza qualora si ritenesse il PAUR annullabile vi sarebbe una corrispondente responsabilità da parte delle amministrazioni che lo hanno adottato</a:t>
            </a:r>
          </a:p>
          <a:p>
            <a:endParaRPr lang="it-IT" dirty="0"/>
          </a:p>
        </p:txBody>
      </p:sp>
    </p:spTree>
    <p:extLst>
      <p:ext uri="{BB962C8B-B14F-4D97-AF65-F5344CB8AC3E}">
        <p14:creationId xmlns:p14="http://schemas.microsoft.com/office/powerpoint/2010/main" val="38069070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olo 2">
            <a:extLst>
              <a:ext uri="{FF2B5EF4-FFF2-40B4-BE49-F238E27FC236}">
                <a16:creationId xmlns:a16="http://schemas.microsoft.com/office/drawing/2014/main" id="{E072A64B-33AE-9D47-A90B-FF2AAD013379}"/>
              </a:ext>
            </a:extLst>
          </p:cNvPr>
          <p:cNvSpPr>
            <a:spLocks noGrp="1"/>
          </p:cNvSpPr>
          <p:nvPr>
            <p:ph type="title"/>
          </p:nvPr>
        </p:nvSpPr>
        <p:spPr>
          <a:xfrm>
            <a:off x="611560" y="404664"/>
            <a:ext cx="7670006" cy="777478"/>
          </a:xfrm>
        </p:spPr>
        <p:txBody>
          <a:bodyPr>
            <a:normAutofit/>
          </a:bodyPr>
          <a:lstStyle/>
          <a:p>
            <a:pPr>
              <a:defRPr/>
            </a:pPr>
            <a:r>
              <a:rPr lang="it-IT" sz="1900" dirty="0">
                <a:latin typeface="Gill Sans MT" panose="020B0502020104020203" pitchFamily="34" charset="0"/>
                <a:ea typeface="+mn-ea"/>
                <a:cs typeface="+mn-cs"/>
              </a:rPr>
              <a:t>ruolo del proponente </a:t>
            </a:r>
          </a:p>
        </p:txBody>
      </p:sp>
      <p:sp>
        <p:nvSpPr>
          <p:cNvPr id="5" name="Segnaposto testo 4">
            <a:extLst>
              <a:ext uri="{FF2B5EF4-FFF2-40B4-BE49-F238E27FC236}">
                <a16:creationId xmlns:a16="http://schemas.microsoft.com/office/drawing/2014/main" id="{3A78B4FC-6595-BD4C-8968-34EF4B2F171C}"/>
              </a:ext>
            </a:extLst>
          </p:cNvPr>
          <p:cNvSpPr>
            <a:spLocks noGrp="1"/>
          </p:cNvSpPr>
          <p:nvPr>
            <p:ph type="body" idx="1"/>
          </p:nvPr>
        </p:nvSpPr>
        <p:spPr>
          <a:xfrm>
            <a:off x="395536" y="1052736"/>
            <a:ext cx="8280921" cy="4968552"/>
          </a:xfrm>
        </p:spPr>
        <p:txBody>
          <a:bodyPr>
            <a:normAutofit fontScale="62500" lnSpcReduction="20000"/>
          </a:bodyPr>
          <a:lstStyle/>
          <a:p>
            <a:pPr>
              <a:lnSpc>
                <a:spcPct val="170000"/>
              </a:lnSpc>
              <a:spcBef>
                <a:spcPts val="0"/>
              </a:spcBef>
              <a:defRPr/>
            </a:pPr>
            <a:r>
              <a:rPr lang="it-IT" sz="2600" b="1" dirty="0">
                <a:solidFill>
                  <a:schemeClr val="tx1"/>
                </a:solidFill>
                <a:latin typeface="Gill Sans MT" panose="020B0502020104020203" pitchFamily="34" charset="0"/>
              </a:rPr>
              <a:t>Il proponente è tenuto a presentare:</a:t>
            </a:r>
          </a:p>
          <a:p>
            <a:pPr marL="257175" indent="-257175">
              <a:lnSpc>
                <a:spcPct val="170000"/>
              </a:lnSpc>
              <a:spcBef>
                <a:spcPts val="0"/>
              </a:spcBef>
              <a:buFont typeface="Arial" panose="020B0604020202020204" pitchFamily="34" charset="0"/>
              <a:buChar char="•"/>
              <a:defRPr/>
            </a:pPr>
            <a:r>
              <a:rPr lang="it-IT" sz="2600" b="1" dirty="0">
                <a:solidFill>
                  <a:schemeClr val="tx1"/>
                </a:solidFill>
                <a:latin typeface="Gill Sans MT" panose="020B0502020104020203" pitchFamily="34" charset="0"/>
              </a:rPr>
              <a:t>istanza</a:t>
            </a:r>
            <a:r>
              <a:rPr lang="it-IT" sz="2600" dirty="0">
                <a:solidFill>
                  <a:schemeClr val="tx1"/>
                </a:solidFill>
                <a:latin typeface="Gill Sans MT" panose="020B0502020104020203" pitchFamily="34" charset="0"/>
              </a:rPr>
              <a:t> ai sensi dell’art. 23, D.lgs. 152/2006 (VIA)</a:t>
            </a:r>
          </a:p>
          <a:p>
            <a:pPr marL="257175" indent="-257175" algn="just">
              <a:lnSpc>
                <a:spcPct val="170000"/>
              </a:lnSpc>
              <a:spcBef>
                <a:spcPts val="0"/>
              </a:spcBef>
              <a:buFont typeface="Arial" panose="020B0604020202020204" pitchFamily="34" charset="0"/>
              <a:buChar char="•"/>
              <a:defRPr/>
            </a:pPr>
            <a:r>
              <a:rPr lang="it-IT" sz="2600" b="1" dirty="0">
                <a:solidFill>
                  <a:schemeClr val="tx1"/>
                </a:solidFill>
                <a:latin typeface="Gill Sans MT" panose="020B0502020104020203" pitchFamily="34" charset="0"/>
              </a:rPr>
              <a:t>Idonea documentazione </a:t>
            </a:r>
            <a:r>
              <a:rPr lang="it-IT" sz="2600" dirty="0">
                <a:solidFill>
                  <a:schemeClr val="tx1"/>
                </a:solidFill>
                <a:latin typeface="Gill Sans MT" panose="020B0502020104020203" pitchFamily="34" charset="0"/>
              </a:rPr>
              <a:t>ed elaborati progettuali previsti dalle normative di settore per consentire la compiuta istruttoria tecnico-­amministrativa finalizzata al rilascio di tutte le autorizzazioni, intese, concessioni, licenze, pareri, concerti, nulla osta e assensi comunque denominati, necessari alla realizzazione e all'esercizio del progetto </a:t>
            </a:r>
          </a:p>
          <a:p>
            <a:pPr marL="257175" indent="-257175">
              <a:lnSpc>
                <a:spcPct val="170000"/>
              </a:lnSpc>
              <a:spcBef>
                <a:spcPts val="0"/>
              </a:spcBef>
              <a:buFont typeface="Arial" panose="020B0604020202020204" pitchFamily="34" charset="0"/>
              <a:buChar char="•"/>
              <a:defRPr/>
            </a:pPr>
            <a:r>
              <a:rPr lang="it-IT" sz="2600" b="1" dirty="0">
                <a:solidFill>
                  <a:schemeClr val="tx1"/>
                </a:solidFill>
                <a:latin typeface="Gill Sans MT" panose="020B0502020104020203" pitchFamily="34" charset="0"/>
              </a:rPr>
              <a:t>Elenco dei titoli </a:t>
            </a:r>
            <a:r>
              <a:rPr lang="it-IT" sz="2600" dirty="0">
                <a:solidFill>
                  <a:schemeClr val="tx1"/>
                </a:solidFill>
                <a:latin typeface="Gill Sans MT" panose="020B0502020104020203" pitchFamily="34" charset="0"/>
              </a:rPr>
              <a:t>necessari e gli enti da coinvolgere nel procedimento</a:t>
            </a:r>
          </a:p>
          <a:p>
            <a:pPr>
              <a:defRPr/>
            </a:pPr>
            <a:endParaRPr lang="it-IT" sz="2600" dirty="0">
              <a:solidFill>
                <a:schemeClr val="tx1"/>
              </a:solidFill>
              <a:latin typeface="Gill Sans MT" panose="020B0502020104020203" pitchFamily="34" charset="0"/>
            </a:endParaRPr>
          </a:p>
          <a:p>
            <a:pPr>
              <a:lnSpc>
                <a:spcPct val="170000"/>
              </a:lnSpc>
              <a:spcBef>
                <a:spcPts val="0"/>
              </a:spcBef>
              <a:defRPr/>
            </a:pPr>
            <a:r>
              <a:rPr lang="it-IT" sz="2600" b="1" dirty="0">
                <a:solidFill>
                  <a:schemeClr val="tx1"/>
                </a:solidFill>
                <a:latin typeface="Gill Sans MT" panose="020B0502020104020203" pitchFamily="34" charset="0"/>
              </a:rPr>
              <a:t>Il proponente è nella possibilità di ottenere:</a:t>
            </a:r>
          </a:p>
          <a:p>
            <a:pPr marL="342900" indent="-342900" algn="just" eaLnBrk="1" hangingPunct="1">
              <a:lnSpc>
                <a:spcPct val="170000"/>
              </a:lnSpc>
              <a:spcBef>
                <a:spcPts val="0"/>
              </a:spcBef>
              <a:buFont typeface="Arial" panose="020B0604020202020204" pitchFamily="34" charset="0"/>
              <a:buChar char="•"/>
            </a:pPr>
            <a:r>
              <a:rPr lang="it-IT" altLang="it-IT" sz="2600" dirty="0">
                <a:solidFill>
                  <a:schemeClr val="tx1"/>
                </a:solidFill>
                <a:latin typeface="Gill Sans MT" panose="020B0502020104020203" pitchFamily="34" charset="0"/>
              </a:rPr>
              <a:t>Acquisizione unitaria e contestuale dei titoli</a:t>
            </a:r>
          </a:p>
          <a:p>
            <a:pPr marL="342900" indent="-342900" algn="just" eaLnBrk="1" hangingPunct="1">
              <a:lnSpc>
                <a:spcPct val="170000"/>
              </a:lnSpc>
              <a:spcBef>
                <a:spcPts val="0"/>
              </a:spcBef>
              <a:buFont typeface="Arial" panose="020B0604020202020204" pitchFamily="34" charset="0"/>
              <a:buChar char="•"/>
            </a:pPr>
            <a:r>
              <a:rPr lang="it-IT" altLang="it-IT" sz="2600" dirty="0">
                <a:solidFill>
                  <a:schemeClr val="tx1"/>
                </a:solidFill>
                <a:latin typeface="Gill Sans MT" panose="020B0502020104020203" pitchFamily="34" charset="0"/>
              </a:rPr>
              <a:t>Possibilità di valutazione complessiva del progetto anche tramite un confronto con le altre amministrazioni titolari di potere autorizzativo</a:t>
            </a:r>
          </a:p>
          <a:p>
            <a:pPr marL="342900" indent="-342900" algn="just" eaLnBrk="1" hangingPunct="1">
              <a:lnSpc>
                <a:spcPct val="170000"/>
              </a:lnSpc>
              <a:spcBef>
                <a:spcPts val="0"/>
              </a:spcBef>
              <a:buFont typeface="Arial" panose="020B0604020202020204" pitchFamily="34" charset="0"/>
              <a:buChar char="•"/>
            </a:pPr>
            <a:r>
              <a:rPr lang="it-IT" altLang="it-IT" sz="2600" dirty="0">
                <a:solidFill>
                  <a:schemeClr val="tx1"/>
                </a:solidFill>
                <a:latin typeface="Gill Sans MT" panose="020B0502020104020203" pitchFamily="34" charset="0"/>
              </a:rPr>
              <a:t>Tempi certi (e brevi) per il proponente</a:t>
            </a:r>
          </a:p>
          <a:p>
            <a:pPr marL="257175" indent="-257175">
              <a:buFont typeface="Arial" panose="020B0604020202020204" pitchFamily="34" charset="0"/>
              <a:buChar char="•"/>
              <a:defRPr/>
            </a:pPr>
            <a:endParaRPr lang="it-IT" sz="1900" dirty="0">
              <a:solidFill>
                <a:schemeClr val="tx1"/>
              </a:solidFill>
              <a:latin typeface="Gill Sans MT" panose="020B0502020104020203" pitchFamily="34" charset="0"/>
            </a:endParaRPr>
          </a:p>
          <a:p>
            <a:pPr marL="257175" indent="-257175">
              <a:buFont typeface="Arial" panose="020B0604020202020204" pitchFamily="34" charset="0"/>
              <a:buChar char="•"/>
              <a:defRPr/>
            </a:pPr>
            <a:endParaRPr lang="it-IT" dirty="0"/>
          </a:p>
        </p:txBody>
      </p:sp>
    </p:spTree>
    <p:extLst>
      <p:ext uri="{BB962C8B-B14F-4D97-AF65-F5344CB8AC3E}">
        <p14:creationId xmlns:p14="http://schemas.microsoft.com/office/powerpoint/2010/main" val="886411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itolo 1">
            <a:extLst>
              <a:ext uri="{FF2B5EF4-FFF2-40B4-BE49-F238E27FC236}">
                <a16:creationId xmlns:a16="http://schemas.microsoft.com/office/drawing/2014/main" id="{FA626775-72D6-8B45-9421-BB4AEBE03C63}"/>
              </a:ext>
            </a:extLst>
          </p:cNvPr>
          <p:cNvSpPr>
            <a:spLocks noGrp="1" noChangeArrowheads="1"/>
          </p:cNvSpPr>
          <p:nvPr>
            <p:ph type="title"/>
          </p:nvPr>
        </p:nvSpPr>
        <p:spPr>
          <a:xfrm>
            <a:off x="765573" y="404664"/>
            <a:ext cx="7327106" cy="576064"/>
          </a:xfrm>
        </p:spPr>
        <p:txBody>
          <a:bodyPr/>
          <a:lstStyle/>
          <a:p>
            <a:pPr algn="ctr" eaLnBrk="1" hangingPunct="1"/>
            <a:r>
              <a:rPr lang="it-IT" altLang="it-IT" sz="3000" cap="none" dirty="0">
                <a:solidFill>
                  <a:srgbClr val="002060"/>
                </a:solidFill>
              </a:rPr>
              <a:t> </a:t>
            </a:r>
            <a:r>
              <a:rPr lang="it-IT" altLang="it-IT" sz="1900" dirty="0">
                <a:latin typeface="Gill Sans MT" panose="020B0502020104020203" pitchFamily="34" charset="0"/>
                <a:ea typeface="+mn-ea"/>
                <a:cs typeface="+mn-cs"/>
              </a:rPr>
              <a:t>ONERE del PROPONENTE</a:t>
            </a:r>
          </a:p>
        </p:txBody>
      </p:sp>
      <p:sp>
        <p:nvSpPr>
          <p:cNvPr id="3" name="Segnaposto testo 2">
            <a:extLst>
              <a:ext uri="{FF2B5EF4-FFF2-40B4-BE49-F238E27FC236}">
                <a16:creationId xmlns:a16="http://schemas.microsoft.com/office/drawing/2014/main" id="{9419F99D-B09C-404D-80D8-05082A3329CD}"/>
              </a:ext>
            </a:extLst>
          </p:cNvPr>
          <p:cNvSpPr>
            <a:spLocks noGrp="1"/>
          </p:cNvSpPr>
          <p:nvPr>
            <p:ph type="body" idx="1"/>
          </p:nvPr>
        </p:nvSpPr>
        <p:spPr>
          <a:xfrm>
            <a:off x="323528" y="1052736"/>
            <a:ext cx="8424936" cy="4896544"/>
          </a:xfrm>
        </p:spPr>
        <p:txBody>
          <a:bodyPr rtlCol="0">
            <a:normAutofit/>
          </a:bodyPr>
          <a:lstStyle/>
          <a:p>
            <a:pPr marL="285750" indent="-285750" algn="just">
              <a:lnSpc>
                <a:spcPct val="150000"/>
              </a:lnSpc>
              <a:spcBef>
                <a:spcPts val="0"/>
              </a:spcBef>
              <a:buFont typeface="Arial" panose="020B0604020202020204" pitchFamily="34" charset="0"/>
              <a:buChar char="•"/>
              <a:defRPr/>
            </a:pPr>
            <a:r>
              <a:rPr lang="it-IT" sz="1800" dirty="0">
                <a:solidFill>
                  <a:schemeClr val="tx1"/>
                </a:solidFill>
                <a:latin typeface="Gill Sans MT" panose="020B0502020104020203" pitchFamily="34" charset="0"/>
              </a:rPr>
              <a:t>Produzione di documentazione progettuale con </a:t>
            </a:r>
            <a:r>
              <a:rPr lang="it-IT" sz="1800" b="1" dirty="0">
                <a:solidFill>
                  <a:schemeClr val="tx1"/>
                </a:solidFill>
                <a:latin typeface="Gill Sans MT" panose="020B0502020104020203" pitchFamily="34" charset="0"/>
              </a:rPr>
              <a:t>diversi  livelli di dettaglio </a:t>
            </a:r>
            <a:r>
              <a:rPr lang="it-IT" sz="1800" dirty="0">
                <a:solidFill>
                  <a:schemeClr val="tx1"/>
                </a:solidFill>
                <a:latin typeface="Gill Sans MT" panose="020B0502020104020203" pitchFamily="34" charset="0"/>
              </a:rPr>
              <a:t>progettuale adeguata alle diverse tipologie di autorizzazione </a:t>
            </a:r>
          </a:p>
          <a:p>
            <a:pPr marL="285750" indent="-285750" algn="just">
              <a:lnSpc>
                <a:spcPct val="150000"/>
              </a:lnSpc>
              <a:spcBef>
                <a:spcPts val="0"/>
              </a:spcBef>
              <a:buFont typeface="Arial" panose="020B0604020202020204" pitchFamily="34" charset="0"/>
              <a:buChar char="•"/>
              <a:defRPr/>
            </a:pPr>
            <a:endParaRPr lang="it-IT" sz="1800" dirty="0">
              <a:solidFill>
                <a:schemeClr val="tx1"/>
              </a:solidFill>
              <a:latin typeface="Gill Sans MT" panose="020B0502020104020203" pitchFamily="34" charset="0"/>
            </a:endParaRPr>
          </a:p>
          <a:p>
            <a:pPr marL="285750" indent="-285750" algn="just">
              <a:lnSpc>
                <a:spcPct val="150000"/>
              </a:lnSpc>
              <a:spcBef>
                <a:spcPts val="0"/>
              </a:spcBef>
              <a:buFont typeface="Arial" panose="020B0604020202020204" pitchFamily="34" charset="0"/>
              <a:buChar char="•"/>
              <a:defRPr/>
            </a:pPr>
            <a:r>
              <a:rPr lang="it-IT" sz="1800" dirty="0">
                <a:solidFill>
                  <a:schemeClr val="tx1"/>
                </a:solidFill>
                <a:latin typeface="Gill Sans MT" panose="020B0502020104020203" pitchFamily="34" charset="0"/>
              </a:rPr>
              <a:t>oneri progettuali in capo al proponente, in caso di </a:t>
            </a:r>
            <a:r>
              <a:rPr lang="it-IT" sz="1800" b="1" dirty="0">
                <a:solidFill>
                  <a:schemeClr val="tx1"/>
                </a:solidFill>
                <a:latin typeface="Gill Sans MT" panose="020B0502020104020203" pitchFamily="34" charset="0"/>
              </a:rPr>
              <a:t>richiesta di modifiche </a:t>
            </a:r>
            <a:r>
              <a:rPr lang="it-IT" sz="1800" dirty="0">
                <a:solidFill>
                  <a:schemeClr val="tx1"/>
                </a:solidFill>
                <a:latin typeface="Gill Sans MT" panose="020B0502020104020203" pitchFamily="34" charset="0"/>
              </a:rPr>
              <a:t>nell’ambito del procedimento anche per superamenti di eventuali dissensi espressi</a:t>
            </a:r>
          </a:p>
          <a:p>
            <a:pPr marL="285750" indent="-285750" algn="just">
              <a:lnSpc>
                <a:spcPct val="150000"/>
              </a:lnSpc>
              <a:spcBef>
                <a:spcPts val="0"/>
              </a:spcBef>
              <a:buFont typeface="Arial" panose="020B0604020202020204" pitchFamily="34" charset="0"/>
              <a:buChar char="•"/>
              <a:defRPr/>
            </a:pPr>
            <a:endParaRPr lang="it-IT" sz="1800" dirty="0">
              <a:solidFill>
                <a:schemeClr val="tx1"/>
              </a:solidFill>
              <a:latin typeface="Gill Sans MT" panose="020B0502020104020203" pitchFamily="34" charset="0"/>
            </a:endParaRPr>
          </a:p>
          <a:p>
            <a:pPr marL="342900" indent="-342900" algn="just">
              <a:lnSpc>
                <a:spcPct val="150000"/>
              </a:lnSpc>
              <a:spcBef>
                <a:spcPts val="0"/>
              </a:spcBef>
              <a:buFont typeface="Arial" panose="020B0604020202020204" pitchFamily="34" charset="0"/>
              <a:buChar char="•"/>
              <a:defRPr/>
            </a:pPr>
            <a:r>
              <a:rPr lang="it-IT" sz="1800" dirty="0">
                <a:solidFill>
                  <a:schemeClr val="tx1"/>
                </a:solidFill>
                <a:latin typeface="Gill Sans MT" panose="020B0502020104020203" pitchFamily="34" charset="0"/>
              </a:rPr>
              <a:t>Difficoltà nell’individuazione </a:t>
            </a:r>
            <a:r>
              <a:rPr lang="it-IT" sz="1800" b="1" dirty="0">
                <a:solidFill>
                  <a:schemeClr val="tx1"/>
                </a:solidFill>
                <a:latin typeface="Gill Sans MT" panose="020B0502020104020203" pitchFamily="34" charset="0"/>
              </a:rPr>
              <a:t>dei titoli necessari</a:t>
            </a:r>
            <a:r>
              <a:rPr lang="it-IT" sz="1800" dirty="0">
                <a:solidFill>
                  <a:schemeClr val="tx1"/>
                </a:solidFill>
                <a:latin typeface="Gill Sans MT" panose="020B0502020104020203" pitchFamily="34" charset="0"/>
              </a:rPr>
              <a:t>; un PAUR che comprenda solo parte di tali titoli, potrebbe invalidare il provvedimento, sia dal punto di vista formale che da quello sostanziale dato che il PAUR si conclude con una concentrazione della ponderazione degli interessi in campo in un’unica sede</a:t>
            </a:r>
          </a:p>
          <a:p>
            <a:pPr algn="just">
              <a:defRPr/>
            </a:pPr>
            <a:endParaRPr lang="it-IT" b="1" dirty="0">
              <a:solidFill>
                <a:srgbClr val="002060"/>
              </a:solidFill>
            </a:endParaRPr>
          </a:p>
          <a:p>
            <a:pPr marL="342900" indent="-342900">
              <a:buFont typeface="+mj-lt"/>
              <a:buAutoNum type="arabicPeriod"/>
              <a:defRPr/>
            </a:pPr>
            <a:endParaRPr lang="it-IT" dirty="0"/>
          </a:p>
        </p:txBody>
      </p:sp>
    </p:spTree>
    <p:extLst>
      <p:ext uri="{BB962C8B-B14F-4D97-AF65-F5344CB8AC3E}">
        <p14:creationId xmlns:p14="http://schemas.microsoft.com/office/powerpoint/2010/main" val="32440937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8477B4F-5FE9-F948-BBC7-E9CC95A052A8}"/>
              </a:ext>
            </a:extLst>
          </p:cNvPr>
          <p:cNvSpPr>
            <a:spLocks noGrp="1"/>
          </p:cNvSpPr>
          <p:nvPr>
            <p:ph type="title"/>
          </p:nvPr>
        </p:nvSpPr>
        <p:spPr/>
        <p:txBody>
          <a:bodyPr/>
          <a:lstStyle/>
          <a:p>
            <a:pPr>
              <a:defRPr/>
            </a:pPr>
            <a:r>
              <a:rPr lang="it-IT" sz="1900" b="1" cap="all" dirty="0">
                <a:latin typeface="Gill Sans MT" panose="020B0502020104020203" pitchFamily="34" charset="0"/>
                <a:ea typeface="+mn-ea"/>
                <a:cs typeface="+mn-cs"/>
              </a:rPr>
              <a:t>Modifiche sostanziali</a:t>
            </a:r>
          </a:p>
        </p:txBody>
      </p:sp>
      <p:sp>
        <p:nvSpPr>
          <p:cNvPr id="3" name="Segnaposto contenuto 2">
            <a:extLst>
              <a:ext uri="{FF2B5EF4-FFF2-40B4-BE49-F238E27FC236}">
                <a16:creationId xmlns:a16="http://schemas.microsoft.com/office/drawing/2014/main" id="{437797E6-0C18-E145-A411-4301292AE2C0}"/>
              </a:ext>
            </a:extLst>
          </p:cNvPr>
          <p:cNvSpPr>
            <a:spLocks noGrp="1"/>
          </p:cNvSpPr>
          <p:nvPr>
            <p:ph idx="1"/>
          </p:nvPr>
        </p:nvSpPr>
        <p:spPr>
          <a:xfrm>
            <a:off x="457200" y="1124744"/>
            <a:ext cx="7961709" cy="4392488"/>
          </a:xfrm>
        </p:spPr>
        <p:txBody>
          <a:bodyPr>
            <a:normAutofit fontScale="55000" lnSpcReduction="20000"/>
          </a:bodyPr>
          <a:lstStyle/>
          <a:p>
            <a:pPr marL="0" indent="0" algn="just">
              <a:lnSpc>
                <a:spcPct val="170000"/>
              </a:lnSpc>
              <a:spcBef>
                <a:spcPts val="0"/>
              </a:spcBef>
              <a:buNone/>
              <a:defRPr/>
            </a:pPr>
            <a:r>
              <a:rPr lang="it-IT" sz="3300" dirty="0">
                <a:latin typeface="Gill Sans MT" panose="020B0502020104020203" pitchFamily="34" charset="0"/>
              </a:rPr>
              <a:t>L’ </a:t>
            </a:r>
            <a:r>
              <a:rPr lang="it-IT" sz="3300" dirty="0" err="1">
                <a:latin typeface="Gill Sans MT" panose="020B0502020104020203" pitchFamily="34" charset="0"/>
              </a:rPr>
              <a:t>Autorita</a:t>
            </a:r>
            <a:r>
              <a:rPr lang="it-IT" sz="3300" dirty="0">
                <a:latin typeface="Gill Sans MT" panose="020B0502020104020203" pitchFamily="34" charset="0"/>
              </a:rPr>
              <a:t>̀ competente, ove motivatamente ritenga che le </a:t>
            </a:r>
            <a:r>
              <a:rPr lang="it-IT" sz="3300" b="1" dirty="0">
                <a:latin typeface="Gill Sans MT" panose="020B0502020104020203" pitchFamily="34" charset="0"/>
              </a:rPr>
              <a:t>modifiche o le integrazioni siano sostanziali e rilevanti </a:t>
            </a:r>
            <a:r>
              <a:rPr lang="it-IT" sz="3300" dirty="0">
                <a:latin typeface="Gill Sans MT" panose="020B0502020104020203" pitchFamily="34" charset="0"/>
              </a:rPr>
              <a:t>per il pubblico, dispone, che il proponente trasmetta, un nuovo avviso al pubblico, da pubblicare a cura della stessa </a:t>
            </a:r>
            <a:r>
              <a:rPr lang="it-IT" sz="3300" dirty="0" err="1">
                <a:latin typeface="Gill Sans MT" panose="020B0502020104020203" pitchFamily="34" charset="0"/>
              </a:rPr>
              <a:t>Autorita</a:t>
            </a:r>
            <a:r>
              <a:rPr lang="it-IT" sz="3300" dirty="0">
                <a:latin typeface="Gill Sans MT" panose="020B0502020104020203" pitchFamily="34" charset="0"/>
              </a:rPr>
              <a:t>̀ competente sul proprio sito web, di cui è data comunque informazione nell'albo pretorio informatico delle amministrazioni comunali territorialmente interessate. </a:t>
            </a:r>
          </a:p>
          <a:p>
            <a:pPr marL="0" indent="0" algn="just">
              <a:lnSpc>
                <a:spcPct val="170000"/>
              </a:lnSpc>
              <a:spcBef>
                <a:spcPts val="0"/>
              </a:spcBef>
              <a:buNone/>
              <a:defRPr/>
            </a:pPr>
            <a:endParaRPr lang="it-IT" sz="3300" dirty="0">
              <a:latin typeface="Gill Sans MT" panose="020B0502020104020203" pitchFamily="34" charset="0"/>
            </a:endParaRPr>
          </a:p>
          <a:p>
            <a:pPr marL="0" indent="0" algn="just">
              <a:lnSpc>
                <a:spcPct val="170000"/>
              </a:lnSpc>
              <a:spcBef>
                <a:spcPts val="0"/>
              </a:spcBef>
              <a:buNone/>
              <a:defRPr/>
            </a:pPr>
            <a:r>
              <a:rPr lang="it-IT" sz="3300" dirty="0">
                <a:latin typeface="Gill Sans MT" panose="020B0502020104020203" pitchFamily="34" charset="0"/>
              </a:rPr>
              <a:t>In relazione alle modifiche o integrazioni apportate al progetto e alla documentazione, i termini di cui al comma 4 per l'ulteriore consultazione del pubblico </a:t>
            </a:r>
            <a:r>
              <a:rPr lang="it-IT" sz="3300" b="1" dirty="0">
                <a:latin typeface="Gill Sans MT" panose="020B0502020104020203" pitchFamily="34" charset="0"/>
              </a:rPr>
              <a:t>sono ridotti alla metà </a:t>
            </a:r>
          </a:p>
          <a:p>
            <a:pPr>
              <a:defRPr/>
            </a:pPr>
            <a:endParaRPr lang="it-IT" dirty="0"/>
          </a:p>
        </p:txBody>
      </p:sp>
    </p:spTree>
    <p:extLst>
      <p:ext uri="{BB962C8B-B14F-4D97-AF65-F5344CB8AC3E}">
        <p14:creationId xmlns:p14="http://schemas.microsoft.com/office/powerpoint/2010/main" val="17610346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440371FF-5EC9-A240-ADFA-10DFC7CD4103}"/>
              </a:ext>
            </a:extLst>
          </p:cNvPr>
          <p:cNvSpPr>
            <a:spLocks noGrp="1"/>
          </p:cNvSpPr>
          <p:nvPr>
            <p:ph idx="1"/>
          </p:nvPr>
        </p:nvSpPr>
        <p:spPr>
          <a:xfrm>
            <a:off x="323528" y="1196752"/>
            <a:ext cx="8496943" cy="4558729"/>
          </a:xfrm>
        </p:spPr>
        <p:txBody>
          <a:bodyPr>
            <a:normAutofit fontScale="92500" lnSpcReduction="20000"/>
          </a:bodyPr>
          <a:lstStyle/>
          <a:p>
            <a:pPr marL="0" indent="0">
              <a:buNone/>
              <a:defRPr/>
            </a:pPr>
            <a:endParaRPr lang="it-IT" sz="1650" dirty="0">
              <a:solidFill>
                <a:srgbClr val="002060"/>
              </a:solidFill>
            </a:endParaRPr>
          </a:p>
          <a:p>
            <a:pPr marL="0" indent="0" algn="just">
              <a:buNone/>
              <a:defRPr/>
            </a:pPr>
            <a:r>
              <a:rPr lang="it-IT" sz="1900" dirty="0">
                <a:solidFill>
                  <a:schemeClr val="tx1"/>
                </a:solidFill>
                <a:latin typeface="Gill Sans MT" panose="020B0502020104020203" pitchFamily="34" charset="0"/>
              </a:rPr>
              <a:t>Il PAUR si conclude con la ponderazione degli interessi in campo in un’unica sede, la </a:t>
            </a:r>
            <a:r>
              <a:rPr lang="it-IT" sz="1900" b="1" dirty="0">
                <a:solidFill>
                  <a:schemeClr val="tx1"/>
                </a:solidFill>
                <a:latin typeface="Gill Sans MT" panose="020B0502020104020203" pitchFamily="34" charset="0"/>
              </a:rPr>
              <a:t>Conferenza dei Servizi </a:t>
            </a:r>
            <a:r>
              <a:rPr lang="it-IT" sz="1900" dirty="0">
                <a:solidFill>
                  <a:schemeClr val="tx1"/>
                </a:solidFill>
                <a:latin typeface="Gill Sans MT" panose="020B0502020104020203" pitchFamily="34" charset="0"/>
              </a:rPr>
              <a:t>( art 14 ter L 241/90 )</a:t>
            </a:r>
          </a:p>
          <a:p>
            <a:pPr lvl="0" algn="just"/>
            <a:r>
              <a:rPr lang="it-IT" sz="1900" dirty="0">
                <a:latin typeface="Gill Sans MT" panose="020B0502020104020203" pitchFamily="34" charset="0"/>
              </a:rPr>
              <a:t>Alle riunioni della conferenza </a:t>
            </a:r>
            <a:r>
              <a:rPr lang="it-IT" sz="1900" u="sng" dirty="0">
                <a:solidFill>
                  <a:srgbClr val="000000"/>
                </a:solidFill>
                <a:latin typeface="Gill Sans MT" panose="020B0502020104020203" pitchFamily="34" charset="0"/>
                <a:cs typeface="Tahoma" panose="020B0604030504040204" pitchFamily="34" charset="0"/>
              </a:rPr>
              <a:t>partecipano il proponente e tutte le Amministrazioni competenti o comunque potenzialmente interessate per il </a:t>
            </a:r>
            <a:r>
              <a:rPr lang="it-IT" sz="1900" b="1" u="sng" dirty="0">
                <a:solidFill>
                  <a:srgbClr val="000000"/>
                </a:solidFill>
                <a:latin typeface="Gill Sans MT" panose="020B0502020104020203" pitchFamily="34" charset="0"/>
                <a:cs typeface="Tahoma" panose="020B0604030504040204" pitchFamily="34" charset="0"/>
              </a:rPr>
              <a:t>rilascio del provvedimento </a:t>
            </a:r>
            <a:r>
              <a:rPr lang="it-IT" sz="1900" u="sng" dirty="0">
                <a:solidFill>
                  <a:srgbClr val="000000"/>
                </a:solidFill>
                <a:latin typeface="Gill Sans MT" panose="020B0502020104020203" pitchFamily="34" charset="0"/>
                <a:cs typeface="Tahoma" panose="020B0604030504040204" pitchFamily="34" charset="0"/>
              </a:rPr>
              <a:t>di VIA e dei titoli abilitativi </a:t>
            </a:r>
            <a:r>
              <a:rPr lang="it-IT" sz="1900" dirty="0">
                <a:solidFill>
                  <a:srgbClr val="000000"/>
                </a:solidFill>
                <a:latin typeface="Gill Sans MT" panose="020B0502020104020203" pitchFamily="34" charset="0"/>
                <a:cs typeface="Tahoma" panose="020B0604030504040204" pitchFamily="34" charset="0"/>
              </a:rPr>
              <a:t>necessari alla realizzazione e all’esercizio del progetto richiesti dal proponente. </a:t>
            </a:r>
          </a:p>
          <a:p>
            <a:pPr lvl="0" algn="just"/>
            <a:r>
              <a:rPr lang="it-IT" sz="1900" dirty="0">
                <a:solidFill>
                  <a:srgbClr val="000000"/>
                </a:solidFill>
                <a:latin typeface="Gill Sans MT" panose="020B0502020104020203" pitchFamily="34" charset="0"/>
                <a:cs typeface="Tahoma" panose="020B0604030504040204" pitchFamily="34" charset="0"/>
              </a:rPr>
              <a:t>La conferenza di servizi è convocata in </a:t>
            </a:r>
            <a:r>
              <a:rPr lang="it-IT" sz="1900" b="1" dirty="0">
                <a:solidFill>
                  <a:srgbClr val="000000"/>
                </a:solidFill>
                <a:latin typeface="Gill Sans MT" panose="020B0502020104020203" pitchFamily="34" charset="0"/>
                <a:cs typeface="Tahoma" panose="020B0604030504040204" pitchFamily="34" charset="0"/>
              </a:rPr>
              <a:t>modalità sincrona </a:t>
            </a:r>
            <a:r>
              <a:rPr lang="it-IT" sz="1900" dirty="0">
                <a:solidFill>
                  <a:srgbClr val="000000"/>
                </a:solidFill>
                <a:latin typeface="Gill Sans MT" panose="020B0502020104020203" pitchFamily="34" charset="0"/>
                <a:cs typeface="Tahoma" panose="020B0604030504040204" pitchFamily="34" charset="0"/>
              </a:rPr>
              <a:t>e si svolge ai sensi dell’articolo 14-ter della legge 7 agosto 1990, n. 241.</a:t>
            </a:r>
          </a:p>
          <a:p>
            <a:pPr marL="0" indent="0">
              <a:buNone/>
              <a:defRPr/>
            </a:pPr>
            <a:endParaRPr lang="it-IT" sz="1600" dirty="0">
              <a:latin typeface="Gill Sans MT" panose="020B0502020104020203" pitchFamily="34" charset="0"/>
            </a:endParaRPr>
          </a:p>
          <a:p>
            <a:pPr marL="0" indent="0" algn="just">
              <a:buNone/>
              <a:defRPr/>
            </a:pPr>
            <a:r>
              <a:rPr lang="it-IT" sz="1900" dirty="0">
                <a:latin typeface="Gill Sans MT" panose="020B0502020104020203" pitchFamily="34" charset="0"/>
              </a:rPr>
              <a:t>All’esito dell’ultima riunione  l’ </a:t>
            </a:r>
            <a:r>
              <a:rPr lang="it-IT" sz="1900" b="1" dirty="0">
                <a:latin typeface="Gill Sans MT" panose="020B0502020104020203" pitchFamily="34" charset="0"/>
              </a:rPr>
              <a:t>Amministrazione Procedente </a:t>
            </a:r>
            <a:r>
              <a:rPr lang="it-IT" sz="1900" dirty="0">
                <a:latin typeface="Gill Sans MT" panose="020B0502020104020203" pitchFamily="34" charset="0"/>
              </a:rPr>
              <a:t>adotta la determinazione motivata di conclusione della conferenza, sulla base delle posizioni prevalenti espresse dalle A</a:t>
            </a:r>
            <a:r>
              <a:rPr lang="it-IT" sz="1900" b="1" dirty="0">
                <a:latin typeface="Gill Sans MT" panose="020B0502020104020203" pitchFamily="34" charset="0"/>
              </a:rPr>
              <a:t>mministrazioni Partecipanti </a:t>
            </a:r>
            <a:r>
              <a:rPr lang="it-IT" sz="1900" dirty="0">
                <a:latin typeface="Gill Sans MT" panose="020B0502020104020203" pitchFamily="34" charset="0"/>
              </a:rPr>
              <a:t>alla conferenza tramite i rispettivi</a:t>
            </a:r>
            <a:r>
              <a:rPr lang="it-IT" sz="1900" b="1" dirty="0">
                <a:latin typeface="Gill Sans MT" panose="020B0502020104020203" pitchFamily="34" charset="0"/>
              </a:rPr>
              <a:t> Rappresentanti Unici</a:t>
            </a:r>
            <a:r>
              <a:rPr lang="it-IT" sz="1900" dirty="0">
                <a:latin typeface="Gill Sans MT" panose="020B0502020104020203" pitchFamily="34" charset="0"/>
              </a:rPr>
              <a:t>. </a:t>
            </a:r>
          </a:p>
          <a:p>
            <a:pPr marL="0" indent="0" algn="just">
              <a:buNone/>
              <a:defRPr/>
            </a:pPr>
            <a:r>
              <a:rPr lang="it-IT" sz="1900" dirty="0">
                <a:latin typeface="Gill Sans MT" panose="020B0502020104020203" pitchFamily="34" charset="0"/>
              </a:rPr>
              <a:t>Si considera acquisito </a:t>
            </a:r>
            <a:r>
              <a:rPr lang="it-IT" sz="1900" b="1" dirty="0">
                <a:latin typeface="Gill Sans MT" panose="020B0502020104020203" pitchFamily="34" charset="0"/>
              </a:rPr>
              <a:t>l’assenso senza condizioni </a:t>
            </a:r>
            <a:r>
              <a:rPr lang="it-IT" sz="1900" dirty="0">
                <a:latin typeface="Gill Sans MT" panose="020B0502020104020203" pitchFamily="34" charset="0"/>
              </a:rPr>
              <a:t>delle amministrazioni il cui rappresentante non abbia partecipato alle riunioni ovvero, pur partecipandovi, non abbia espresso la propria posizione, ovvero abbia espresso un dissenso </a:t>
            </a:r>
            <a:r>
              <a:rPr lang="it-IT" sz="1900" b="1" dirty="0">
                <a:latin typeface="Gill Sans MT" panose="020B0502020104020203" pitchFamily="34" charset="0"/>
              </a:rPr>
              <a:t>non motivato o riferito a questioni che non costituiscono oggetto della conferenza</a:t>
            </a:r>
            <a:r>
              <a:rPr lang="it-IT" sz="1900" dirty="0">
                <a:latin typeface="Gill Sans MT" panose="020B0502020104020203" pitchFamily="34" charset="0"/>
              </a:rPr>
              <a:t>.</a:t>
            </a:r>
          </a:p>
          <a:p>
            <a:pPr>
              <a:defRPr/>
            </a:pPr>
            <a:endParaRPr lang="it-IT" dirty="0"/>
          </a:p>
        </p:txBody>
      </p:sp>
      <p:sp>
        <p:nvSpPr>
          <p:cNvPr id="51202" name="Titolo 1">
            <a:extLst>
              <a:ext uri="{FF2B5EF4-FFF2-40B4-BE49-F238E27FC236}">
                <a16:creationId xmlns:a16="http://schemas.microsoft.com/office/drawing/2014/main" id="{F289FCAA-051E-7A41-80F7-91F276A12D27}"/>
              </a:ext>
            </a:extLst>
          </p:cNvPr>
          <p:cNvSpPr>
            <a:spLocks noGrp="1" noChangeArrowheads="1"/>
          </p:cNvSpPr>
          <p:nvPr>
            <p:ph type="title"/>
          </p:nvPr>
        </p:nvSpPr>
        <p:spPr>
          <a:xfrm>
            <a:off x="241697" y="404665"/>
            <a:ext cx="7977188" cy="1080119"/>
          </a:xfrm>
        </p:spPr>
        <p:txBody>
          <a:bodyPr/>
          <a:lstStyle/>
          <a:p>
            <a:r>
              <a:rPr lang="it-IT" altLang="it-IT" sz="2000" b="1" dirty="0">
                <a:latin typeface="Gill Sans MT" panose="020B0502020104020203" pitchFamily="34" charset="0"/>
                <a:ea typeface="+mn-ea"/>
                <a:cs typeface="+mn-cs"/>
              </a:rPr>
              <a:t>MODULO PROCEDIMENTALE</a:t>
            </a:r>
            <a:br>
              <a:rPr lang="it-IT" altLang="it-IT" sz="3200" dirty="0">
                <a:latin typeface="Gill Sans MT" panose="020B0502020104020203" pitchFamily="34" charset="0"/>
                <a:ea typeface="+mn-ea"/>
                <a:cs typeface="+mn-cs"/>
              </a:rPr>
            </a:br>
            <a:r>
              <a:rPr lang="it-IT" altLang="it-IT" sz="2000" b="1" dirty="0">
                <a:latin typeface="Gill Sans MT" panose="020B0502020104020203" pitchFamily="34" charset="0"/>
                <a:ea typeface="+mn-ea"/>
                <a:cs typeface="+mn-cs"/>
              </a:rPr>
              <a:t>Conferenza dei Servizi</a:t>
            </a:r>
            <a:endParaRPr lang="it-IT" altLang="it-IT" sz="2000" b="1" dirty="0">
              <a:solidFill>
                <a:srgbClr val="002060"/>
              </a:solidFill>
            </a:endParaRPr>
          </a:p>
        </p:txBody>
      </p:sp>
    </p:spTree>
    <p:extLst>
      <p:ext uri="{BB962C8B-B14F-4D97-AF65-F5344CB8AC3E}">
        <p14:creationId xmlns:p14="http://schemas.microsoft.com/office/powerpoint/2010/main" val="3671993401"/>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2280</TotalTime>
  <Words>1049</Words>
  <Application>Microsoft Office PowerPoint</Application>
  <PresentationFormat>Presentazione su schermo (4:3)</PresentationFormat>
  <Paragraphs>69</Paragraphs>
  <Slides>9</Slides>
  <Notes>1</Notes>
  <HiddenSlides>0</HiddenSlides>
  <MMClips>0</MMClips>
  <ScaleCrop>false</ScaleCrop>
  <HeadingPairs>
    <vt:vector size="6" baseType="variant">
      <vt:variant>
        <vt:lpstr>Caratteri utilizzati</vt:lpstr>
      </vt:variant>
      <vt:variant>
        <vt:i4>6</vt:i4>
      </vt:variant>
      <vt:variant>
        <vt:lpstr>Tema</vt:lpstr>
      </vt:variant>
      <vt:variant>
        <vt:i4>1</vt:i4>
      </vt:variant>
      <vt:variant>
        <vt:lpstr>Titoli diapositive</vt:lpstr>
      </vt:variant>
      <vt:variant>
        <vt:i4>9</vt:i4>
      </vt:variant>
    </vt:vector>
  </HeadingPairs>
  <TitlesOfParts>
    <vt:vector size="16" baseType="lpstr">
      <vt:lpstr>Arial</vt:lpstr>
      <vt:lpstr>Calibri</vt:lpstr>
      <vt:lpstr>calibri light</vt:lpstr>
      <vt:lpstr>Gill Sans MT</vt:lpstr>
      <vt:lpstr>Gotham Light</vt:lpstr>
      <vt:lpstr>Helvetica</vt:lpstr>
      <vt:lpstr>Tema di Office</vt:lpstr>
      <vt:lpstr>Corso di formazione tecnico-specialistica: «procedure autorizzative e strumenti amministrativi»</vt:lpstr>
      <vt:lpstr>PAUR  obiettivi attesi</vt:lpstr>
      <vt:lpstr>COMPETENZE</vt:lpstr>
      <vt:lpstr>Presentazione standard di PowerPoint</vt:lpstr>
      <vt:lpstr>Oneri in capo alle Amministrazioni destinatarie della comunicazione da parte dell’Autorità Procedente</vt:lpstr>
      <vt:lpstr>ruolo del proponente </vt:lpstr>
      <vt:lpstr> ONERE del PROPONENTE</vt:lpstr>
      <vt:lpstr>Modifiche sostanziali</vt:lpstr>
      <vt:lpstr>MODULO PROCEDIMENTALE Conferenza dei Servizi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Alessandra Polidori</dc:creator>
  <cp:lastModifiedBy>Paola Pelone</cp:lastModifiedBy>
  <cp:revision>54</cp:revision>
  <dcterms:created xsi:type="dcterms:W3CDTF">2016-08-11T12:28:55Z</dcterms:created>
  <dcterms:modified xsi:type="dcterms:W3CDTF">2022-03-31T10:41:19Z</dcterms:modified>
</cp:coreProperties>
</file>