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58" r:id="rId4"/>
    <p:sldId id="259" r:id="rId5"/>
    <p:sldId id="326"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25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78D"/>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0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8D134-FC70-4FFE-98BE-942E3C1AB8F9}" type="datetimeFigureOut">
              <a:rPr lang="it-IT" smtClean="0"/>
              <a:t>15/03/2022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1BD97-E97C-4EA1-90DE-3ABEEA4A984C}" type="slidenum">
              <a:rPr lang="it-IT" smtClean="0"/>
              <a:t>‹N›</a:t>
            </a:fld>
            <a:endParaRPr lang="it-IT"/>
          </a:p>
        </p:txBody>
      </p:sp>
    </p:spTree>
    <p:extLst>
      <p:ext uri="{BB962C8B-B14F-4D97-AF65-F5344CB8AC3E}">
        <p14:creationId xmlns:p14="http://schemas.microsoft.com/office/powerpoint/2010/main" val="27266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839A13D-9386-43FA-A806-8181CC5C99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7398" y="0"/>
            <a:ext cx="5326602" cy="5882090"/>
          </a:xfrm>
          <a:prstGeom prst="rect">
            <a:avLst/>
          </a:prstGeom>
        </p:spPr>
      </p:pic>
      <p:sp>
        <p:nvSpPr>
          <p:cNvPr id="2" name="Title 1"/>
          <p:cNvSpPr>
            <a:spLocks noGrp="1"/>
          </p:cNvSpPr>
          <p:nvPr>
            <p:ph type="ctrTitle" hasCustomPrompt="1"/>
          </p:nvPr>
        </p:nvSpPr>
        <p:spPr>
          <a:xfrm>
            <a:off x="927716" y="528038"/>
            <a:ext cx="7288567" cy="935439"/>
          </a:xfrm>
          <a:prstGeom prst="rect">
            <a:avLst/>
          </a:prstGeom>
        </p:spPr>
        <p:txBody>
          <a:bodyPr anchor="b"/>
          <a:lstStyle>
            <a:lvl1pPr algn="ctr">
              <a:defRPr sz="6000" b="0" cap="none" spc="0">
                <a:ln w="0"/>
                <a:solidFill>
                  <a:srgbClr val="2F5597"/>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defRPr>
            </a:lvl1pPr>
          </a:lstStyle>
          <a:p>
            <a:r>
              <a:rPr lang="it-IT" dirty="0"/>
              <a:t>Titolo presentazione</a:t>
            </a:r>
            <a:endParaRPr lang="en-US" dirty="0"/>
          </a:p>
        </p:txBody>
      </p:sp>
      <p:sp>
        <p:nvSpPr>
          <p:cNvPr id="11" name="Google Shape;13;p7">
            <a:extLst>
              <a:ext uri="{FF2B5EF4-FFF2-40B4-BE49-F238E27FC236}">
                <a16:creationId xmlns:a16="http://schemas.microsoft.com/office/drawing/2014/main" id="{F4E1C0C6-C104-4603-9C8F-E3C5673A054A}"/>
              </a:ext>
            </a:extLst>
          </p:cNvPr>
          <p:cNvSpPr txBox="1">
            <a:spLocks noGrp="1"/>
          </p:cNvSpPr>
          <p:nvPr>
            <p:ph type="body" idx="13" hasCustomPrompt="1"/>
          </p:nvPr>
        </p:nvSpPr>
        <p:spPr>
          <a:xfrm>
            <a:off x="1156327" y="3929141"/>
            <a:ext cx="7272337" cy="216000"/>
          </a:xfrm>
          <a:prstGeom prst="rect">
            <a:avLst/>
          </a:prstGeom>
          <a:noFill/>
          <a:ln>
            <a:noFill/>
          </a:ln>
        </p:spPr>
        <p:txBody>
          <a:bodyPr spcFirstLastPara="1" wrap="square" lIns="91425" tIns="0" rIns="91425" bIns="45700" anchor="t" anchorCtr="0">
            <a:no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457200" marR="0" lvl="0" indent="-228600" algn="l" defTabSz="914400" rtl="0" eaLnBrk="1" fontAlgn="auto" latinLnBrk="0" hangingPunct="1">
              <a:lnSpc>
                <a:spcPct val="90000"/>
              </a:lnSpc>
              <a:spcBef>
                <a:spcPts val="400"/>
              </a:spcBef>
              <a:spcAft>
                <a:spcPts val="0"/>
              </a:spcAft>
              <a:buClr>
                <a:schemeClr val="dk1"/>
              </a:buClr>
              <a:buSzPts val="2000"/>
              <a:buFont typeface="Arial"/>
              <a:buNone/>
              <a:tabLst/>
              <a:defRPr/>
            </a:pPr>
            <a:r>
              <a:rPr lang="it-IT" dirty="0"/>
              <a:t>Nome e Cognome</a:t>
            </a:r>
            <a:endParaRPr lang="en-US" dirty="0"/>
          </a:p>
          <a:p>
            <a:endParaRPr dirty="0"/>
          </a:p>
        </p:txBody>
      </p:sp>
      <p:sp>
        <p:nvSpPr>
          <p:cNvPr id="12" name="Google Shape;14;p7">
            <a:extLst>
              <a:ext uri="{FF2B5EF4-FFF2-40B4-BE49-F238E27FC236}">
                <a16:creationId xmlns:a16="http://schemas.microsoft.com/office/drawing/2014/main" id="{64BCAC2E-EAD9-4F7E-A839-D1A491A750D3}"/>
              </a:ext>
            </a:extLst>
          </p:cNvPr>
          <p:cNvSpPr txBox="1">
            <a:spLocks noGrp="1"/>
          </p:cNvSpPr>
          <p:nvPr>
            <p:ph type="body" idx="2" hasCustomPrompt="1"/>
          </p:nvPr>
        </p:nvSpPr>
        <p:spPr>
          <a:xfrm>
            <a:off x="1156327" y="4361213"/>
            <a:ext cx="7272337" cy="216000"/>
          </a:xfrm>
          <a:prstGeom prst="rect">
            <a:avLst/>
          </a:prstGeom>
          <a:noFill/>
          <a:ln>
            <a:noFill/>
          </a:ln>
        </p:spPr>
        <p:txBody>
          <a:bodyPr spcFirstLastPara="1" wrap="square" lIns="91425" tIns="0" rIns="91425" bIns="45700" anchor="t"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457200" marR="0" lvl="0" indent="-228600" algn="l" defTabSz="914400" rtl="0" eaLnBrk="1" fontAlgn="auto" latinLnBrk="0" hangingPunct="1">
              <a:lnSpc>
                <a:spcPct val="90000"/>
              </a:lnSpc>
              <a:spcBef>
                <a:spcPts val="400"/>
              </a:spcBef>
              <a:spcAft>
                <a:spcPts val="0"/>
              </a:spcAft>
              <a:buClr>
                <a:schemeClr val="dk1"/>
              </a:buClr>
              <a:buSzPts val="2000"/>
              <a:buFont typeface="Arial"/>
              <a:buNone/>
              <a:tabLst/>
              <a:defRPr/>
            </a:pPr>
            <a:r>
              <a:rPr lang="it-IT" dirty="0"/>
              <a:t>Organizzazione / Società</a:t>
            </a:r>
            <a:endParaRPr lang="en-US" dirty="0"/>
          </a:p>
          <a:p>
            <a:endParaRPr dirty="0"/>
          </a:p>
        </p:txBody>
      </p:sp>
      <p:sp>
        <p:nvSpPr>
          <p:cNvPr id="13" name="Google Shape;15;p7">
            <a:extLst>
              <a:ext uri="{FF2B5EF4-FFF2-40B4-BE49-F238E27FC236}">
                <a16:creationId xmlns:a16="http://schemas.microsoft.com/office/drawing/2014/main" id="{E546922E-1783-4BA4-A204-FDF5A5F40FF2}"/>
              </a:ext>
            </a:extLst>
          </p:cNvPr>
          <p:cNvSpPr txBox="1">
            <a:spLocks noGrp="1"/>
          </p:cNvSpPr>
          <p:nvPr>
            <p:ph type="body" idx="3" hasCustomPrompt="1"/>
          </p:nvPr>
        </p:nvSpPr>
        <p:spPr>
          <a:xfrm>
            <a:off x="1156327" y="4793261"/>
            <a:ext cx="7272337" cy="216000"/>
          </a:xfrm>
          <a:prstGeom prst="rect">
            <a:avLst/>
          </a:prstGeom>
          <a:noFill/>
          <a:ln>
            <a:noFill/>
          </a:ln>
        </p:spPr>
        <p:txBody>
          <a:bodyPr spcFirstLastPara="1" wrap="square" lIns="91425" tIns="0" rIns="91425" bIns="45700" anchor="t"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accent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it-IT" dirty="0">
                <a:solidFill>
                  <a:schemeClr val="accent1"/>
                </a:solidFill>
              </a:rPr>
              <a:t>Contatti</a:t>
            </a:r>
            <a:endParaRPr lang="en-US" dirty="0">
              <a:solidFill>
                <a:schemeClr val="accent1"/>
              </a:solidFill>
            </a:endParaRPr>
          </a:p>
        </p:txBody>
      </p:sp>
      <p:sp>
        <p:nvSpPr>
          <p:cNvPr id="14" name="Google Shape;17;p7">
            <a:extLst>
              <a:ext uri="{FF2B5EF4-FFF2-40B4-BE49-F238E27FC236}">
                <a16:creationId xmlns:a16="http://schemas.microsoft.com/office/drawing/2014/main" id="{05A9E589-8761-4F8D-828E-F86C1B8D8DF8}"/>
              </a:ext>
            </a:extLst>
          </p:cNvPr>
          <p:cNvSpPr txBox="1">
            <a:spLocks noGrp="1"/>
          </p:cNvSpPr>
          <p:nvPr>
            <p:ph type="body" idx="4" hasCustomPrompt="1"/>
          </p:nvPr>
        </p:nvSpPr>
        <p:spPr>
          <a:xfrm>
            <a:off x="1156327" y="5474818"/>
            <a:ext cx="7272337" cy="387424"/>
          </a:xfrm>
          <a:prstGeom prst="rect">
            <a:avLst/>
          </a:prstGeom>
          <a:noFill/>
          <a:ln>
            <a:noFill/>
          </a:ln>
        </p:spPr>
        <p:txBody>
          <a:bodyPr spcFirstLastPara="1" wrap="square" lIns="91425" tIns="45700" rIns="91425" bIns="45700" anchor="t" anchorCtr="0">
            <a:normAutofit/>
          </a:bodyPr>
          <a:lstStyle>
            <a:lvl1pPr marL="457200" marR="0" lvl="0" indent="-228600" algn="r" rtl="0">
              <a:spcBef>
                <a:spcPts val="360"/>
              </a:spcBef>
              <a:spcAft>
                <a:spcPts val="0"/>
              </a:spcAft>
              <a:buClr>
                <a:srgbClr val="7F7F7F"/>
              </a:buClr>
              <a:buSzPts val="1800"/>
              <a:buFont typeface="Arial"/>
              <a:buNone/>
              <a:defRPr sz="1800" b="1" i="0" u="none" strike="noStrike" cap="none">
                <a:solidFill>
                  <a:schemeClr val="bg2">
                    <a:lumMod val="50000"/>
                  </a:schemeClr>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it-IT" dirty="0"/>
              <a:t>Data e Luogo</a:t>
            </a:r>
            <a:endParaRPr dirty="0"/>
          </a:p>
        </p:txBody>
      </p:sp>
    </p:spTree>
    <p:extLst>
      <p:ext uri="{BB962C8B-B14F-4D97-AF65-F5344CB8AC3E}">
        <p14:creationId xmlns:p14="http://schemas.microsoft.com/office/powerpoint/2010/main" val="95643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593138" y="5477475"/>
            <a:ext cx="2057400" cy="365125"/>
          </a:xfrm>
          <a:prstGeom prst="rect">
            <a:avLst/>
          </a:prstGeom>
        </p:spPr>
        <p:txBody>
          <a:bodyPr/>
          <a:lstStyle/>
          <a:p>
            <a:fld id="{486CF9FD-1BC1-43F3-A863-087C62AC6553}" type="datetimeFigureOut">
              <a:rPr lang="it-IT" smtClean="0"/>
              <a:t>15/03/2022</a:t>
            </a:fld>
            <a:endParaRPr lang="it-IT"/>
          </a:p>
        </p:txBody>
      </p:sp>
      <p:sp>
        <p:nvSpPr>
          <p:cNvPr id="5" name="Footer Placeholder 4"/>
          <p:cNvSpPr>
            <a:spLocks noGrp="1"/>
          </p:cNvSpPr>
          <p:nvPr>
            <p:ph type="ftr" sz="quarter" idx="11"/>
          </p:nvPr>
        </p:nvSpPr>
        <p:spPr>
          <a:xfrm>
            <a:off x="2993438" y="5477475"/>
            <a:ext cx="308610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6422438" y="5477475"/>
            <a:ext cx="2057400" cy="365125"/>
          </a:xfrm>
          <a:prstGeom prst="rect">
            <a:avLst/>
          </a:prstGeom>
        </p:spPr>
        <p:txBody>
          <a:bodyPr/>
          <a:lstStyle/>
          <a:p>
            <a:fld id="{32947E6E-868A-4AAE-A105-17212D752BA8}" type="slidenum">
              <a:rPr lang="it-IT" smtClean="0"/>
              <a:t>‹N›</a:t>
            </a:fld>
            <a:endParaRPr lang="it-IT"/>
          </a:p>
        </p:txBody>
      </p:sp>
    </p:spTree>
    <p:extLst>
      <p:ext uri="{BB962C8B-B14F-4D97-AF65-F5344CB8AC3E}">
        <p14:creationId xmlns:p14="http://schemas.microsoft.com/office/powerpoint/2010/main" val="330796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593138" y="5477475"/>
            <a:ext cx="2057400" cy="365125"/>
          </a:xfrm>
          <a:prstGeom prst="rect">
            <a:avLst/>
          </a:prstGeom>
        </p:spPr>
        <p:txBody>
          <a:bodyPr/>
          <a:lstStyle/>
          <a:p>
            <a:fld id="{486CF9FD-1BC1-43F3-A863-087C62AC6553}" type="datetimeFigureOut">
              <a:rPr lang="it-IT" smtClean="0"/>
              <a:t>15/03/2022</a:t>
            </a:fld>
            <a:endParaRPr lang="it-IT"/>
          </a:p>
        </p:txBody>
      </p:sp>
      <p:sp>
        <p:nvSpPr>
          <p:cNvPr id="5" name="Footer Placeholder 4"/>
          <p:cNvSpPr>
            <a:spLocks noGrp="1"/>
          </p:cNvSpPr>
          <p:nvPr>
            <p:ph type="ftr" sz="quarter" idx="11"/>
          </p:nvPr>
        </p:nvSpPr>
        <p:spPr>
          <a:xfrm>
            <a:off x="2993438" y="5477475"/>
            <a:ext cx="3086100"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6422438" y="5477475"/>
            <a:ext cx="2057400" cy="365125"/>
          </a:xfrm>
          <a:prstGeom prst="rect">
            <a:avLst/>
          </a:prstGeom>
        </p:spPr>
        <p:txBody>
          <a:bodyPr/>
          <a:lstStyle/>
          <a:p>
            <a:fld id="{32947E6E-868A-4AAE-A105-17212D752BA8}" type="slidenum">
              <a:rPr lang="it-IT" smtClean="0"/>
              <a:t>‹N›</a:t>
            </a:fld>
            <a:endParaRPr lang="it-IT"/>
          </a:p>
        </p:txBody>
      </p:sp>
    </p:spTree>
    <p:extLst>
      <p:ext uri="{BB962C8B-B14F-4D97-AF65-F5344CB8AC3E}">
        <p14:creationId xmlns:p14="http://schemas.microsoft.com/office/powerpoint/2010/main" val="118489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93138" y="5477475"/>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486CF9FD-1BC1-43F3-A863-087C62AC6553}" type="datetimeFigureOut">
              <a:rPr lang="it-IT" smtClean="0"/>
              <a:pPr/>
              <a:t>15/03/2022</a:t>
            </a:fld>
            <a:endParaRPr lang="it-IT"/>
          </a:p>
        </p:txBody>
      </p:sp>
      <p:sp>
        <p:nvSpPr>
          <p:cNvPr id="5" name="Footer Placeholder 4"/>
          <p:cNvSpPr>
            <a:spLocks noGrp="1"/>
          </p:cNvSpPr>
          <p:nvPr>
            <p:ph type="ftr" sz="quarter" idx="11"/>
          </p:nvPr>
        </p:nvSpPr>
        <p:spPr>
          <a:xfrm>
            <a:off x="2993438" y="5477475"/>
            <a:ext cx="30861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endParaRPr lang="it-IT"/>
          </a:p>
        </p:txBody>
      </p:sp>
      <p:sp>
        <p:nvSpPr>
          <p:cNvPr id="6" name="Slide Number Placeholder 5"/>
          <p:cNvSpPr>
            <a:spLocks noGrp="1"/>
          </p:cNvSpPr>
          <p:nvPr>
            <p:ph type="sldNum" sz="quarter" idx="12"/>
          </p:nvPr>
        </p:nvSpPr>
        <p:spPr>
          <a:xfrm>
            <a:off x="6422438" y="5477475"/>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32947E6E-868A-4AAE-A105-17212D752BA8}" type="slidenum">
              <a:rPr lang="it-IT" smtClean="0"/>
              <a:pPr/>
              <a:t>‹N›</a:t>
            </a:fld>
            <a:endParaRPr lang="it-IT"/>
          </a:p>
        </p:txBody>
      </p:sp>
      <p:pic>
        <p:nvPicPr>
          <p:cNvPr id="3" name="Immagine 2">
            <a:extLst>
              <a:ext uri="{FF2B5EF4-FFF2-40B4-BE49-F238E27FC236}">
                <a16:creationId xmlns:a16="http://schemas.microsoft.com/office/drawing/2014/main" id="{3F04F466-4F88-4A09-BFF6-1BD88BA9FFA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42512" y="0"/>
            <a:ext cx="1701488" cy="1878929"/>
          </a:xfrm>
          <a:prstGeom prst="rect">
            <a:avLst/>
          </a:prstGeom>
        </p:spPr>
      </p:pic>
    </p:spTree>
    <p:extLst>
      <p:ext uri="{BB962C8B-B14F-4D97-AF65-F5344CB8AC3E}">
        <p14:creationId xmlns:p14="http://schemas.microsoft.com/office/powerpoint/2010/main" val="34951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05000A1-9183-407E-8ABE-9B08D69E58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42512" y="0"/>
            <a:ext cx="1701488" cy="1878929"/>
          </a:xfrm>
          <a:prstGeom prst="rect">
            <a:avLst/>
          </a:prstGeom>
        </p:spPr>
      </p:pic>
      <p:sp>
        <p:nvSpPr>
          <p:cNvPr id="2" name="Title 1"/>
          <p:cNvSpPr>
            <a:spLocks noGrp="1"/>
          </p:cNvSpPr>
          <p:nvPr>
            <p:ph type="title"/>
          </p:nvPr>
        </p:nvSpPr>
        <p:spPr>
          <a:xfrm>
            <a:off x="69348" y="365126"/>
            <a:ext cx="7886700" cy="1325563"/>
          </a:xfrm>
          <a:prstGeom prst="rect">
            <a:avLst/>
          </a:prstGeom>
        </p:spPr>
        <p:txBody>
          <a:bodyPr/>
          <a:lstStyle>
            <a:lvl1pPr>
              <a:defRPr>
                <a:solidFill>
                  <a:schemeClr val="accent1">
                    <a:lumMod val="75000"/>
                  </a:schemeClr>
                </a:solidFill>
                <a:latin typeface="Arial" panose="020B0604020202020204" pitchFamily="34" charset="0"/>
                <a:cs typeface="Arial" panose="020B0604020202020204" pitchFamily="34" charset="0"/>
              </a:defRPr>
            </a:lvl1pPr>
          </a:lstStyle>
          <a:p>
            <a:r>
              <a:rPr lang="it-IT" dirty="0"/>
              <a:t>Fare clic per modificare lo stile del titolo dello schema</a:t>
            </a:r>
            <a:endParaRPr lang="en-US" dirty="0"/>
          </a:p>
        </p:txBody>
      </p:sp>
      <p:sp>
        <p:nvSpPr>
          <p:cNvPr id="3" name="Content Placeholder 2"/>
          <p:cNvSpPr>
            <a:spLocks noGrp="1"/>
          </p:cNvSpPr>
          <p:nvPr>
            <p:ph sz="half" idx="1"/>
          </p:nvPr>
        </p:nvSpPr>
        <p:spPr>
          <a:xfrm>
            <a:off x="69348" y="1825625"/>
            <a:ext cx="3886200" cy="351691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4069848" y="1825625"/>
            <a:ext cx="3886200" cy="351691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69348" y="5477475"/>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486CF9FD-1BC1-43F3-A863-087C62AC6553}" type="datetimeFigureOut">
              <a:rPr lang="it-IT" smtClean="0"/>
              <a:pPr/>
              <a:t>15/03/2022</a:t>
            </a:fld>
            <a:endParaRPr lang="it-IT"/>
          </a:p>
        </p:txBody>
      </p:sp>
      <p:sp>
        <p:nvSpPr>
          <p:cNvPr id="6" name="Footer Placeholder 5"/>
          <p:cNvSpPr>
            <a:spLocks noGrp="1"/>
          </p:cNvSpPr>
          <p:nvPr>
            <p:ph type="ftr" sz="quarter" idx="11"/>
          </p:nvPr>
        </p:nvSpPr>
        <p:spPr>
          <a:xfrm>
            <a:off x="2487404" y="5477475"/>
            <a:ext cx="30861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endParaRPr lang="it-IT" dirty="0"/>
          </a:p>
        </p:txBody>
      </p:sp>
      <p:sp>
        <p:nvSpPr>
          <p:cNvPr id="7" name="Slide Number Placeholder 6"/>
          <p:cNvSpPr>
            <a:spLocks noGrp="1"/>
          </p:cNvSpPr>
          <p:nvPr>
            <p:ph type="sldNum" sz="quarter" idx="12"/>
          </p:nvPr>
        </p:nvSpPr>
        <p:spPr>
          <a:xfrm>
            <a:off x="5916404" y="5477475"/>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32947E6E-868A-4AAE-A105-17212D752BA8}" type="slidenum">
              <a:rPr lang="it-IT" smtClean="0"/>
              <a:pPr/>
              <a:t>‹N›</a:t>
            </a:fld>
            <a:endParaRPr lang="it-IT"/>
          </a:p>
        </p:txBody>
      </p:sp>
    </p:spTree>
    <p:extLst>
      <p:ext uri="{BB962C8B-B14F-4D97-AF65-F5344CB8AC3E}">
        <p14:creationId xmlns:p14="http://schemas.microsoft.com/office/powerpoint/2010/main" val="105303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A0539C1-3787-4B8B-8045-D562D7CE355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42512" y="0"/>
            <a:ext cx="1701488" cy="1878929"/>
          </a:xfrm>
          <a:prstGeom prst="rect">
            <a:avLst/>
          </a:prstGeom>
        </p:spPr>
      </p:pic>
      <p:sp>
        <p:nvSpPr>
          <p:cNvPr id="2" name="Title 1"/>
          <p:cNvSpPr>
            <a:spLocks noGrp="1"/>
          </p:cNvSpPr>
          <p:nvPr>
            <p:ph type="title"/>
          </p:nvPr>
        </p:nvSpPr>
        <p:spPr>
          <a:xfrm>
            <a:off x="113722" y="347370"/>
            <a:ext cx="7886700" cy="1325563"/>
          </a:xfrm>
          <a:prstGeom prst="rect">
            <a:avLst/>
          </a:prstGeom>
        </p:spPr>
        <p:txBody>
          <a:bodyPr/>
          <a:lstStyle>
            <a:lvl1pPr>
              <a:defRPr>
                <a:solidFill>
                  <a:schemeClr val="accent1">
                    <a:lumMod val="75000"/>
                  </a:schemeClr>
                </a:solidFill>
                <a:latin typeface="Arial" panose="020B0604020202020204" pitchFamily="34" charset="0"/>
                <a:cs typeface="Arial" panose="020B0604020202020204" pitchFamily="34" charset="0"/>
              </a:defRPr>
            </a:lvl1pPr>
          </a:lstStyle>
          <a:p>
            <a:r>
              <a:rPr lang="it-IT" dirty="0"/>
              <a:t>Fare clic per modificare lo stile del titolo dello schema</a:t>
            </a:r>
            <a:endParaRPr lang="en-US" dirty="0"/>
          </a:p>
        </p:txBody>
      </p:sp>
      <p:sp>
        <p:nvSpPr>
          <p:cNvPr id="4" name="Content Placeholder 3"/>
          <p:cNvSpPr>
            <a:spLocks noGrp="1"/>
          </p:cNvSpPr>
          <p:nvPr>
            <p:ph sz="half" idx="2"/>
          </p:nvPr>
        </p:nvSpPr>
        <p:spPr>
          <a:xfrm>
            <a:off x="131478" y="1807869"/>
            <a:ext cx="7868944" cy="351691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131478" y="5459719"/>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486CF9FD-1BC1-43F3-A863-087C62AC6553}" type="datetimeFigureOut">
              <a:rPr lang="it-IT" smtClean="0"/>
              <a:pPr/>
              <a:t>15/03/2022</a:t>
            </a:fld>
            <a:endParaRPr lang="it-IT"/>
          </a:p>
        </p:txBody>
      </p:sp>
      <p:sp>
        <p:nvSpPr>
          <p:cNvPr id="6" name="Footer Placeholder 5"/>
          <p:cNvSpPr>
            <a:spLocks noGrp="1"/>
          </p:cNvSpPr>
          <p:nvPr>
            <p:ph type="ftr" sz="quarter" idx="11"/>
          </p:nvPr>
        </p:nvSpPr>
        <p:spPr>
          <a:xfrm>
            <a:off x="2531778" y="5459719"/>
            <a:ext cx="30861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endParaRPr lang="it-IT" dirty="0"/>
          </a:p>
        </p:txBody>
      </p:sp>
      <p:sp>
        <p:nvSpPr>
          <p:cNvPr id="7" name="Slide Number Placeholder 6"/>
          <p:cNvSpPr>
            <a:spLocks noGrp="1"/>
          </p:cNvSpPr>
          <p:nvPr>
            <p:ph type="sldNum" sz="quarter" idx="12"/>
          </p:nvPr>
        </p:nvSpPr>
        <p:spPr>
          <a:xfrm>
            <a:off x="5960778" y="5459719"/>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32947E6E-868A-4AAE-A105-17212D752BA8}" type="slidenum">
              <a:rPr lang="it-IT" smtClean="0"/>
              <a:pPr/>
              <a:t>‹N›</a:t>
            </a:fld>
            <a:endParaRPr lang="it-IT"/>
          </a:p>
        </p:txBody>
      </p:sp>
    </p:spTree>
    <p:extLst>
      <p:ext uri="{BB962C8B-B14F-4D97-AF65-F5344CB8AC3E}">
        <p14:creationId xmlns:p14="http://schemas.microsoft.com/office/powerpoint/2010/main" val="69226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F8907F6-FFC2-4B69-A467-1524552EB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7398" y="0"/>
            <a:ext cx="5326602" cy="5882090"/>
          </a:xfrm>
          <a:prstGeom prst="rect">
            <a:avLst/>
          </a:prstGeom>
        </p:spPr>
      </p:pic>
      <p:sp>
        <p:nvSpPr>
          <p:cNvPr id="7" name="Title 1">
            <a:extLst>
              <a:ext uri="{FF2B5EF4-FFF2-40B4-BE49-F238E27FC236}">
                <a16:creationId xmlns:a16="http://schemas.microsoft.com/office/drawing/2014/main" id="{1036F3E0-E0B3-45CF-8229-2024D3D06390}"/>
              </a:ext>
            </a:extLst>
          </p:cNvPr>
          <p:cNvSpPr>
            <a:spLocks noGrp="1"/>
          </p:cNvSpPr>
          <p:nvPr>
            <p:ph type="ctrTitle" hasCustomPrompt="1"/>
          </p:nvPr>
        </p:nvSpPr>
        <p:spPr>
          <a:xfrm>
            <a:off x="279645" y="35420"/>
            <a:ext cx="8478174" cy="935439"/>
          </a:xfrm>
          <a:prstGeom prst="rect">
            <a:avLst/>
          </a:prstGeom>
        </p:spPr>
        <p:txBody>
          <a:bodyPr anchor="b"/>
          <a:lstStyle>
            <a:lvl1pPr>
              <a:defRPr lang="en-US" sz="6000" b="0" cap="none" spc="0" dirty="0">
                <a:ln w="0"/>
                <a:solidFill>
                  <a:schemeClr val="accent1">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defRPr>
            </a:lvl1pPr>
          </a:lstStyle>
          <a:p>
            <a:pPr lvl="0" algn="ctr"/>
            <a:r>
              <a:rPr lang="it-IT" dirty="0"/>
              <a:t>Grazie per l’attenzione</a:t>
            </a:r>
            <a:endParaRPr lang="en-US" dirty="0"/>
          </a:p>
        </p:txBody>
      </p:sp>
      <p:sp>
        <p:nvSpPr>
          <p:cNvPr id="9" name="Google Shape;21;p12">
            <a:extLst>
              <a:ext uri="{FF2B5EF4-FFF2-40B4-BE49-F238E27FC236}">
                <a16:creationId xmlns:a16="http://schemas.microsoft.com/office/drawing/2014/main" id="{8CA84B44-37A9-4110-BCD7-134C9B9D15BE}"/>
              </a:ext>
            </a:extLst>
          </p:cNvPr>
          <p:cNvSpPr txBox="1">
            <a:spLocks noGrp="1"/>
          </p:cNvSpPr>
          <p:nvPr>
            <p:ph type="subTitle" idx="1" hasCustomPrompt="1"/>
          </p:nvPr>
        </p:nvSpPr>
        <p:spPr>
          <a:xfrm>
            <a:off x="103560" y="5401825"/>
            <a:ext cx="1948758" cy="432048"/>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rgbClr val="595959"/>
              </a:buClr>
              <a:buSzPts val="1600"/>
              <a:buFont typeface="Arial"/>
              <a:buNone/>
              <a:defRPr sz="2000" b="1"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Arial"/>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R="0" lvl="2"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r>
              <a:rPr lang="it-IT" dirty="0"/>
              <a:t>Domande?</a:t>
            </a:r>
            <a:endParaRPr dirty="0"/>
          </a:p>
        </p:txBody>
      </p:sp>
    </p:spTree>
    <p:extLst>
      <p:ext uri="{BB962C8B-B14F-4D97-AF65-F5344CB8AC3E}">
        <p14:creationId xmlns:p14="http://schemas.microsoft.com/office/powerpoint/2010/main" val="4282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22DFCC39-E6EA-42C8-A68F-963F9DA448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42512" y="0"/>
            <a:ext cx="1701488" cy="1878929"/>
          </a:xfrm>
          <a:prstGeom prst="rect">
            <a:avLst/>
          </a:prstGeom>
        </p:spPr>
      </p:pic>
      <p:sp>
        <p:nvSpPr>
          <p:cNvPr id="2" name="Title 1"/>
          <p:cNvSpPr>
            <a:spLocks noGrp="1"/>
          </p:cNvSpPr>
          <p:nvPr>
            <p:ph type="title"/>
          </p:nvPr>
        </p:nvSpPr>
        <p:spPr>
          <a:xfrm>
            <a:off x="78235" y="231961"/>
            <a:ext cx="7886700" cy="1325563"/>
          </a:xfrm>
          <a:prstGeom prst="rect">
            <a:avLst/>
          </a:prstGeom>
        </p:spPr>
        <p:txBody>
          <a:bodyPr/>
          <a:lstStyle>
            <a:lvl1pPr>
              <a:defRPr lang="en-US" sz="4400" kern="1200" dirty="0">
                <a:solidFill>
                  <a:schemeClr val="accent1">
                    <a:lumMod val="75000"/>
                  </a:schemeClr>
                </a:solidFill>
                <a:latin typeface="Arial" panose="020B0604020202020204" pitchFamily="34" charset="0"/>
                <a:ea typeface="+mj-ea"/>
                <a:cs typeface="Arial" panose="020B0604020202020204" pitchFamily="34" charset="0"/>
              </a:defRPr>
            </a:lvl1pPr>
          </a:lstStyle>
          <a:p>
            <a:r>
              <a:rPr lang="it-IT" dirty="0"/>
              <a:t>Fare clic per modificare lo stile del titolo dello schema</a:t>
            </a:r>
            <a:endParaRPr lang="en-US" dirty="0"/>
          </a:p>
        </p:txBody>
      </p:sp>
      <p:sp>
        <p:nvSpPr>
          <p:cNvPr id="3" name="Date Placeholder 2"/>
          <p:cNvSpPr>
            <a:spLocks noGrp="1"/>
          </p:cNvSpPr>
          <p:nvPr>
            <p:ph type="dt" sz="half" idx="10"/>
          </p:nvPr>
        </p:nvSpPr>
        <p:spPr>
          <a:xfrm>
            <a:off x="593138" y="5477475"/>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486CF9FD-1BC1-43F3-A863-087C62AC6553}" type="datetimeFigureOut">
              <a:rPr lang="it-IT" smtClean="0"/>
              <a:pPr/>
              <a:t>15/03/2022</a:t>
            </a:fld>
            <a:endParaRPr lang="it-IT" dirty="0"/>
          </a:p>
        </p:txBody>
      </p:sp>
      <p:sp>
        <p:nvSpPr>
          <p:cNvPr id="4" name="Footer Placeholder 3"/>
          <p:cNvSpPr>
            <a:spLocks noGrp="1"/>
          </p:cNvSpPr>
          <p:nvPr>
            <p:ph type="ftr" sz="quarter" idx="11"/>
          </p:nvPr>
        </p:nvSpPr>
        <p:spPr>
          <a:xfrm>
            <a:off x="2993438" y="5477475"/>
            <a:ext cx="30861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endParaRPr lang="it-IT" dirty="0"/>
          </a:p>
        </p:txBody>
      </p:sp>
      <p:sp>
        <p:nvSpPr>
          <p:cNvPr id="5" name="Slide Number Placeholder 4"/>
          <p:cNvSpPr>
            <a:spLocks noGrp="1"/>
          </p:cNvSpPr>
          <p:nvPr>
            <p:ph type="sldNum" sz="quarter" idx="12"/>
          </p:nvPr>
        </p:nvSpPr>
        <p:spPr>
          <a:xfrm>
            <a:off x="6422438" y="5477475"/>
            <a:ext cx="2057400" cy="365125"/>
          </a:xfrm>
          <a:prstGeom prst="rect">
            <a:avLst/>
          </a:prstGeom>
        </p:spPr>
        <p:txBody>
          <a:bodyPr/>
          <a:lstStyle>
            <a:lvl1pPr>
              <a:defRPr sz="1600" b="1">
                <a:solidFill>
                  <a:schemeClr val="bg2">
                    <a:lumMod val="50000"/>
                  </a:schemeClr>
                </a:solidFill>
                <a:latin typeface="Arial" panose="020B0604020202020204" pitchFamily="34" charset="0"/>
                <a:cs typeface="Arial" panose="020B0604020202020204" pitchFamily="34" charset="0"/>
              </a:defRPr>
            </a:lvl1pPr>
          </a:lstStyle>
          <a:p>
            <a:fld id="{32947E6E-868A-4AAE-A105-17212D752BA8}" type="slidenum">
              <a:rPr lang="it-IT" smtClean="0"/>
              <a:pPr/>
              <a:t>‹N›</a:t>
            </a:fld>
            <a:endParaRPr lang="it-IT" dirty="0"/>
          </a:p>
        </p:txBody>
      </p:sp>
    </p:spTree>
    <p:extLst>
      <p:ext uri="{BB962C8B-B14F-4D97-AF65-F5344CB8AC3E}">
        <p14:creationId xmlns:p14="http://schemas.microsoft.com/office/powerpoint/2010/main" val="102291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3138" y="5477475"/>
            <a:ext cx="2057400" cy="365125"/>
          </a:xfrm>
          <a:prstGeom prst="rect">
            <a:avLst/>
          </a:prstGeom>
        </p:spPr>
        <p:txBody>
          <a:bodyPr/>
          <a:lstStyle>
            <a:lvl1pPr>
              <a:defRPr sz="1600">
                <a:solidFill>
                  <a:schemeClr val="bg2">
                    <a:lumMod val="50000"/>
                  </a:schemeClr>
                </a:solidFill>
                <a:latin typeface="Arial" panose="020B0604020202020204" pitchFamily="34" charset="0"/>
                <a:cs typeface="Arial" panose="020B0604020202020204" pitchFamily="34" charset="0"/>
              </a:defRPr>
            </a:lvl1pPr>
          </a:lstStyle>
          <a:p>
            <a:fld id="{486CF9FD-1BC1-43F3-A863-087C62AC6553}" type="datetimeFigureOut">
              <a:rPr lang="it-IT" smtClean="0"/>
              <a:pPr/>
              <a:t>15/03/2022</a:t>
            </a:fld>
            <a:endParaRPr lang="it-IT"/>
          </a:p>
        </p:txBody>
      </p:sp>
      <p:sp>
        <p:nvSpPr>
          <p:cNvPr id="3" name="Footer Placeholder 2"/>
          <p:cNvSpPr>
            <a:spLocks noGrp="1"/>
          </p:cNvSpPr>
          <p:nvPr>
            <p:ph type="ftr" sz="quarter" idx="11"/>
          </p:nvPr>
        </p:nvSpPr>
        <p:spPr>
          <a:xfrm>
            <a:off x="2993438" y="5477475"/>
            <a:ext cx="3086100" cy="365125"/>
          </a:xfrm>
          <a:prstGeom prst="rect">
            <a:avLst/>
          </a:prstGeom>
        </p:spPr>
        <p:txBody>
          <a:bodyPr/>
          <a:lstStyle>
            <a:lvl1pPr>
              <a:defRPr sz="1600">
                <a:solidFill>
                  <a:schemeClr val="bg2">
                    <a:lumMod val="50000"/>
                  </a:schemeClr>
                </a:solidFill>
                <a:latin typeface="Arial" panose="020B0604020202020204" pitchFamily="34" charset="0"/>
                <a:cs typeface="Arial" panose="020B0604020202020204" pitchFamily="34" charset="0"/>
              </a:defRPr>
            </a:lvl1pPr>
          </a:lstStyle>
          <a:p>
            <a:endParaRPr lang="it-IT"/>
          </a:p>
        </p:txBody>
      </p:sp>
      <p:sp>
        <p:nvSpPr>
          <p:cNvPr id="4" name="Slide Number Placeholder 3"/>
          <p:cNvSpPr>
            <a:spLocks noGrp="1"/>
          </p:cNvSpPr>
          <p:nvPr>
            <p:ph type="sldNum" sz="quarter" idx="12"/>
          </p:nvPr>
        </p:nvSpPr>
        <p:spPr>
          <a:xfrm>
            <a:off x="6422438" y="5477475"/>
            <a:ext cx="2057400" cy="365125"/>
          </a:xfrm>
          <a:prstGeom prst="rect">
            <a:avLst/>
          </a:prstGeom>
        </p:spPr>
        <p:txBody>
          <a:bodyPr/>
          <a:lstStyle>
            <a:lvl1pPr>
              <a:defRPr sz="1600">
                <a:solidFill>
                  <a:schemeClr val="bg2">
                    <a:lumMod val="50000"/>
                  </a:schemeClr>
                </a:solidFill>
                <a:latin typeface="Arial" panose="020B0604020202020204" pitchFamily="34" charset="0"/>
                <a:cs typeface="Arial" panose="020B0604020202020204" pitchFamily="34" charset="0"/>
              </a:defRPr>
            </a:lvl1pPr>
          </a:lstStyle>
          <a:p>
            <a:fld id="{32947E6E-868A-4AAE-A105-17212D752BA8}" type="slidenum">
              <a:rPr lang="it-IT" smtClean="0"/>
              <a:pPr/>
              <a:t>‹N›</a:t>
            </a:fld>
            <a:endParaRPr lang="it-IT"/>
          </a:p>
        </p:txBody>
      </p:sp>
      <p:pic>
        <p:nvPicPr>
          <p:cNvPr id="5" name="Immagine 4">
            <a:extLst>
              <a:ext uri="{FF2B5EF4-FFF2-40B4-BE49-F238E27FC236}">
                <a16:creationId xmlns:a16="http://schemas.microsoft.com/office/drawing/2014/main" id="{82A2541E-9DD3-4756-8714-E668305717C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42512" y="0"/>
            <a:ext cx="1701488" cy="1878929"/>
          </a:xfrm>
          <a:prstGeom prst="rect">
            <a:avLst/>
          </a:prstGeom>
        </p:spPr>
      </p:pic>
    </p:spTree>
    <p:extLst>
      <p:ext uri="{BB962C8B-B14F-4D97-AF65-F5344CB8AC3E}">
        <p14:creationId xmlns:p14="http://schemas.microsoft.com/office/powerpoint/2010/main" val="52141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593138" y="5477475"/>
            <a:ext cx="2057400" cy="365125"/>
          </a:xfrm>
          <a:prstGeom prst="rect">
            <a:avLst/>
          </a:prstGeom>
        </p:spPr>
        <p:txBody>
          <a:bodyPr/>
          <a:lstStyle/>
          <a:p>
            <a:fld id="{486CF9FD-1BC1-43F3-A863-087C62AC6553}" type="datetimeFigureOut">
              <a:rPr lang="it-IT" smtClean="0"/>
              <a:t>15/03/2022</a:t>
            </a:fld>
            <a:endParaRPr lang="it-IT"/>
          </a:p>
        </p:txBody>
      </p:sp>
      <p:sp>
        <p:nvSpPr>
          <p:cNvPr id="6" name="Footer Placeholder 5"/>
          <p:cNvSpPr>
            <a:spLocks noGrp="1"/>
          </p:cNvSpPr>
          <p:nvPr>
            <p:ph type="ftr" sz="quarter" idx="11"/>
          </p:nvPr>
        </p:nvSpPr>
        <p:spPr>
          <a:xfrm>
            <a:off x="2993438" y="5477475"/>
            <a:ext cx="308610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6422438" y="5477475"/>
            <a:ext cx="2057400" cy="365125"/>
          </a:xfrm>
          <a:prstGeom prst="rect">
            <a:avLst/>
          </a:prstGeom>
        </p:spPr>
        <p:txBody>
          <a:bodyPr/>
          <a:lstStyle/>
          <a:p>
            <a:fld id="{32947E6E-868A-4AAE-A105-17212D752BA8}" type="slidenum">
              <a:rPr lang="it-IT" smtClean="0"/>
              <a:t>‹N›</a:t>
            </a:fld>
            <a:endParaRPr lang="it-IT"/>
          </a:p>
        </p:txBody>
      </p:sp>
    </p:spTree>
    <p:extLst>
      <p:ext uri="{BB962C8B-B14F-4D97-AF65-F5344CB8AC3E}">
        <p14:creationId xmlns:p14="http://schemas.microsoft.com/office/powerpoint/2010/main" val="294608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593138" y="5477475"/>
            <a:ext cx="2057400" cy="365125"/>
          </a:xfrm>
          <a:prstGeom prst="rect">
            <a:avLst/>
          </a:prstGeom>
        </p:spPr>
        <p:txBody>
          <a:bodyPr/>
          <a:lstStyle/>
          <a:p>
            <a:fld id="{486CF9FD-1BC1-43F3-A863-087C62AC6553}" type="datetimeFigureOut">
              <a:rPr lang="it-IT" smtClean="0"/>
              <a:t>15/03/2022</a:t>
            </a:fld>
            <a:endParaRPr lang="it-IT"/>
          </a:p>
        </p:txBody>
      </p:sp>
      <p:sp>
        <p:nvSpPr>
          <p:cNvPr id="6" name="Footer Placeholder 5"/>
          <p:cNvSpPr>
            <a:spLocks noGrp="1"/>
          </p:cNvSpPr>
          <p:nvPr>
            <p:ph type="ftr" sz="quarter" idx="11"/>
          </p:nvPr>
        </p:nvSpPr>
        <p:spPr>
          <a:xfrm>
            <a:off x="2993438" y="5477475"/>
            <a:ext cx="3086100" cy="365125"/>
          </a:xfrm>
          <a:prstGeom prst="rect">
            <a:avLst/>
          </a:prstGeom>
        </p:spPr>
        <p:txBody>
          <a:bodyPr/>
          <a:lstStyle/>
          <a:p>
            <a:endParaRPr lang="it-IT"/>
          </a:p>
        </p:txBody>
      </p:sp>
      <p:sp>
        <p:nvSpPr>
          <p:cNvPr id="7" name="Slide Number Placeholder 6"/>
          <p:cNvSpPr>
            <a:spLocks noGrp="1"/>
          </p:cNvSpPr>
          <p:nvPr>
            <p:ph type="sldNum" sz="quarter" idx="12"/>
          </p:nvPr>
        </p:nvSpPr>
        <p:spPr>
          <a:xfrm>
            <a:off x="6422438" y="5477475"/>
            <a:ext cx="2057400" cy="365125"/>
          </a:xfrm>
          <a:prstGeom prst="rect">
            <a:avLst/>
          </a:prstGeom>
        </p:spPr>
        <p:txBody>
          <a:bodyPr/>
          <a:lstStyle/>
          <a:p>
            <a:fld id="{32947E6E-868A-4AAE-A105-17212D752BA8}" type="slidenum">
              <a:rPr lang="it-IT" smtClean="0"/>
              <a:t>‹N›</a:t>
            </a:fld>
            <a:endParaRPr lang="it-IT"/>
          </a:p>
        </p:txBody>
      </p:sp>
    </p:spTree>
    <p:extLst>
      <p:ext uri="{BB962C8B-B14F-4D97-AF65-F5344CB8AC3E}">
        <p14:creationId xmlns:p14="http://schemas.microsoft.com/office/powerpoint/2010/main" val="297908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30414D3-38D6-4AFB-ADF2-817F618A2B49}"/>
              </a:ext>
            </a:extLst>
          </p:cNvPr>
          <p:cNvPicPr>
            <a:picLocks noChangeAspect="1"/>
          </p:cNvPicPr>
          <p:nvPr userDrawn="1"/>
        </p:nvPicPr>
        <p:blipFill>
          <a:blip r:embed="rId13"/>
          <a:stretch>
            <a:fillRect/>
          </a:stretch>
        </p:blipFill>
        <p:spPr>
          <a:xfrm>
            <a:off x="0" y="5888736"/>
            <a:ext cx="9144000" cy="969264"/>
          </a:xfrm>
          <a:prstGeom prst="rect">
            <a:avLst/>
          </a:prstGeom>
        </p:spPr>
      </p:pic>
    </p:spTree>
    <p:extLst>
      <p:ext uri="{BB962C8B-B14F-4D97-AF65-F5344CB8AC3E}">
        <p14:creationId xmlns:p14="http://schemas.microsoft.com/office/powerpoint/2010/main" val="80410603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72" r:id="rId4"/>
    <p:sldLayoutId id="2147483662"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lferrara@regione.lazio.i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0566905D-89CA-4E49-A07E-B9F279137CA6}"/>
              </a:ext>
            </a:extLst>
          </p:cNvPr>
          <p:cNvSpPr>
            <a:spLocks noGrp="1"/>
          </p:cNvSpPr>
          <p:nvPr>
            <p:ph type="ctrTitle"/>
          </p:nvPr>
        </p:nvSpPr>
        <p:spPr>
          <a:xfrm>
            <a:off x="0" y="386328"/>
            <a:ext cx="5468646" cy="609430"/>
          </a:xfrm>
          <a:prstGeom prst="rect">
            <a:avLst/>
          </a:prstGeom>
        </p:spPr>
        <p:txBody>
          <a:bodyPr/>
          <a:lstStyle/>
          <a:p>
            <a:r>
              <a:rPr lang="it-IT" sz="2000" dirty="0">
                <a:solidFill>
                  <a:schemeClr val="accent1">
                    <a:lumMod val="75000"/>
                  </a:schemeClr>
                </a:solidFill>
              </a:rPr>
              <a:t>Webinar tecnico-specialistici sul sistema autorizzatorio in relazione alla diversificazione in agricoltura </a:t>
            </a:r>
            <a:endParaRPr lang="it-IT" sz="2000" dirty="0"/>
          </a:p>
        </p:txBody>
      </p:sp>
      <p:sp>
        <p:nvSpPr>
          <p:cNvPr id="24" name="Segnaposto testo 23">
            <a:extLst>
              <a:ext uri="{FF2B5EF4-FFF2-40B4-BE49-F238E27FC236}">
                <a16:creationId xmlns:a16="http://schemas.microsoft.com/office/drawing/2014/main" id="{E5C95340-2FA9-4A15-8BB8-45FCF0FED66A}"/>
              </a:ext>
            </a:extLst>
          </p:cNvPr>
          <p:cNvSpPr>
            <a:spLocks noGrp="1"/>
          </p:cNvSpPr>
          <p:nvPr>
            <p:ph type="body" idx="13"/>
          </p:nvPr>
        </p:nvSpPr>
        <p:spPr>
          <a:xfrm>
            <a:off x="28860" y="3929141"/>
            <a:ext cx="7272337" cy="216000"/>
          </a:xfrm>
        </p:spPr>
        <p:txBody>
          <a:bodyPr/>
          <a:lstStyle/>
          <a:p>
            <a:r>
              <a:rPr lang="it-IT" dirty="0"/>
              <a:t>Luca Ferrara</a:t>
            </a:r>
          </a:p>
        </p:txBody>
      </p:sp>
      <p:sp>
        <p:nvSpPr>
          <p:cNvPr id="21" name="Segnaposto testo 20">
            <a:extLst>
              <a:ext uri="{FF2B5EF4-FFF2-40B4-BE49-F238E27FC236}">
                <a16:creationId xmlns:a16="http://schemas.microsoft.com/office/drawing/2014/main" id="{AB8214B7-9947-453C-994C-874225B58877}"/>
              </a:ext>
            </a:extLst>
          </p:cNvPr>
          <p:cNvSpPr>
            <a:spLocks noGrp="1"/>
          </p:cNvSpPr>
          <p:nvPr>
            <p:ph type="body" idx="2"/>
          </p:nvPr>
        </p:nvSpPr>
        <p:spPr>
          <a:xfrm>
            <a:off x="28860" y="4361213"/>
            <a:ext cx="7272337" cy="216000"/>
          </a:xfrm>
        </p:spPr>
        <p:txBody>
          <a:bodyPr/>
          <a:lstStyle/>
          <a:p>
            <a:r>
              <a:rPr lang="it-IT" sz="1800" dirty="0"/>
              <a:t>Regione Lazio – Direzione generale</a:t>
            </a:r>
          </a:p>
        </p:txBody>
      </p:sp>
      <p:sp>
        <p:nvSpPr>
          <p:cNvPr id="22" name="Segnaposto testo 21">
            <a:extLst>
              <a:ext uri="{FF2B5EF4-FFF2-40B4-BE49-F238E27FC236}">
                <a16:creationId xmlns:a16="http://schemas.microsoft.com/office/drawing/2014/main" id="{42622389-9059-4B77-9F96-CF0976541473}"/>
              </a:ext>
            </a:extLst>
          </p:cNvPr>
          <p:cNvSpPr>
            <a:spLocks noGrp="1"/>
          </p:cNvSpPr>
          <p:nvPr>
            <p:ph type="body" idx="3"/>
          </p:nvPr>
        </p:nvSpPr>
        <p:spPr>
          <a:xfrm>
            <a:off x="28860" y="4793261"/>
            <a:ext cx="7272337" cy="216000"/>
          </a:xfrm>
        </p:spPr>
        <p:txBody>
          <a:bodyPr/>
          <a:lstStyle/>
          <a:p>
            <a:r>
              <a:rPr lang="it-IT" sz="1800" dirty="0"/>
              <a:t>lferrara@regione.lazio.it</a:t>
            </a:r>
          </a:p>
        </p:txBody>
      </p:sp>
      <p:sp>
        <p:nvSpPr>
          <p:cNvPr id="23" name="Segnaposto testo 22">
            <a:extLst>
              <a:ext uri="{FF2B5EF4-FFF2-40B4-BE49-F238E27FC236}">
                <a16:creationId xmlns:a16="http://schemas.microsoft.com/office/drawing/2014/main" id="{0E2B59CD-7969-489C-B84F-9B107E72B221}"/>
              </a:ext>
            </a:extLst>
          </p:cNvPr>
          <p:cNvSpPr>
            <a:spLocks noGrp="1"/>
          </p:cNvSpPr>
          <p:nvPr>
            <p:ph type="body" idx="4"/>
          </p:nvPr>
        </p:nvSpPr>
        <p:spPr>
          <a:xfrm>
            <a:off x="28860" y="5474818"/>
            <a:ext cx="6931233" cy="387424"/>
          </a:xfrm>
        </p:spPr>
        <p:txBody>
          <a:bodyPr>
            <a:normAutofit lnSpcReduction="10000"/>
          </a:bodyPr>
          <a:lstStyle/>
          <a:p>
            <a:r>
              <a:rPr lang="it-IT" dirty="0"/>
              <a:t>Roma, 17 marzo 2022</a:t>
            </a:r>
          </a:p>
        </p:txBody>
      </p:sp>
      <p:sp>
        <p:nvSpPr>
          <p:cNvPr id="7" name="Titolo 19">
            <a:extLst>
              <a:ext uri="{FF2B5EF4-FFF2-40B4-BE49-F238E27FC236}">
                <a16:creationId xmlns:a16="http://schemas.microsoft.com/office/drawing/2014/main" id="{D5941612-FDB3-4A05-96A3-84C0D55F13AF}"/>
              </a:ext>
            </a:extLst>
          </p:cNvPr>
          <p:cNvSpPr txBox="1">
            <a:spLocks/>
          </p:cNvSpPr>
          <p:nvPr/>
        </p:nvSpPr>
        <p:spPr>
          <a:xfrm>
            <a:off x="132103" y="1573290"/>
            <a:ext cx="4929423" cy="1354632"/>
          </a:xfrm>
          <a:prstGeom prst="rect">
            <a:avLst/>
          </a:prstGeom>
        </p:spPr>
        <p:txBody>
          <a:bodyPr anchor="b"/>
          <a:lstStyle>
            <a:lvl1pPr algn="ctr" defTabSz="914400" rtl="0" eaLnBrk="1" latinLnBrk="0" hangingPunct="1">
              <a:lnSpc>
                <a:spcPct val="90000"/>
              </a:lnSpc>
              <a:spcBef>
                <a:spcPct val="0"/>
              </a:spcBef>
              <a:buNone/>
              <a:defRPr sz="6000" b="0" kern="1200" cap="none" spc="0">
                <a:ln w="0"/>
                <a:solidFill>
                  <a:srgbClr val="2F5597"/>
                </a:solidFill>
                <a:effectLst>
                  <a:outerShdw blurRad="38100" dist="25400" dir="5400000" algn="ctr" rotWithShape="0">
                    <a:srgbClr val="6E747A">
                      <a:alpha val="43000"/>
                    </a:srgbClr>
                  </a:outerShdw>
                </a:effectLst>
                <a:latin typeface="Arial" panose="020B0604020202020204" pitchFamily="34" charset="0"/>
                <a:ea typeface="+mj-ea"/>
                <a:cs typeface="Arial" panose="020B0604020202020204" pitchFamily="34" charset="0"/>
              </a:defRPr>
            </a:lvl1pPr>
          </a:lstStyle>
          <a:p>
            <a:pPr algn="l"/>
            <a:r>
              <a:rPr lang="it-IT" sz="4400" dirty="0">
                <a:solidFill>
                  <a:schemeClr val="accent1">
                    <a:lumMod val="75000"/>
                  </a:schemeClr>
                </a:solidFill>
              </a:rPr>
              <a:t>Lo strumento della conferenza di servizi</a:t>
            </a:r>
            <a:endParaRPr lang="it-IT" sz="4400" dirty="0"/>
          </a:p>
        </p:txBody>
      </p:sp>
    </p:spTree>
    <p:extLst>
      <p:ext uri="{BB962C8B-B14F-4D97-AF65-F5344CB8AC3E}">
        <p14:creationId xmlns:p14="http://schemas.microsoft.com/office/powerpoint/2010/main" val="142565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374651"/>
            <a:ext cx="7886700" cy="1325563"/>
          </a:xfrm>
        </p:spPr>
        <p:txBody>
          <a:bodyPr/>
          <a:lstStyle/>
          <a:p>
            <a:r>
              <a:rPr lang="it-IT" dirty="0"/>
              <a:t>Pareri in conferenza e </a:t>
            </a:r>
            <a:br>
              <a:rPr lang="it-IT" dirty="0"/>
            </a:br>
            <a:r>
              <a:rPr lang="it-IT" dirty="0"/>
              <a:t>silenzio assenso</a:t>
            </a:r>
          </a:p>
        </p:txBody>
      </p:sp>
      <p:sp>
        <p:nvSpPr>
          <p:cNvPr id="26" name="Rettangolo 25">
            <a:extLst>
              <a:ext uri="{FF2B5EF4-FFF2-40B4-BE49-F238E27FC236}">
                <a16:creationId xmlns:a16="http://schemas.microsoft.com/office/drawing/2014/main" id="{D690E3A4-2B83-452F-91CA-B441C6A021D4}"/>
              </a:ext>
            </a:extLst>
          </p:cNvPr>
          <p:cNvSpPr/>
          <p:nvPr/>
        </p:nvSpPr>
        <p:spPr>
          <a:xfrm>
            <a:off x="2467390" y="5069390"/>
            <a:ext cx="6492737" cy="745416"/>
          </a:xfrm>
          <a:prstGeom prst="rect">
            <a:avLst/>
          </a:prstGeom>
          <a:solidFill>
            <a:schemeClr val="bg1"/>
          </a:solidFill>
          <a:ln>
            <a:solidFill>
              <a:schemeClr val="accent1"/>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nchor="ctr"/>
          <a:lstStyle/>
          <a:p>
            <a:pPr algn="ctr">
              <a:defRPr/>
            </a:pPr>
            <a:r>
              <a:rPr lang="it-IT" sz="1200" cap="small" dirty="0">
                <a:latin typeface="Titillium Web"/>
              </a:rPr>
              <a:t>Valutazione di impatto ambientale (VIA), Valutazione ambientale strategica (</a:t>
            </a:r>
            <a:r>
              <a:rPr lang="it-IT" sz="1200" cap="small" dirty="0" smtClean="0">
                <a:latin typeface="Titillium Web"/>
              </a:rPr>
              <a:t>VAS), Autorizzazione </a:t>
            </a:r>
            <a:r>
              <a:rPr lang="it-IT" sz="1200" cap="small" dirty="0">
                <a:latin typeface="Titillium Web"/>
              </a:rPr>
              <a:t>integrata ambientale (AIA),  Valutazione di incidenza (</a:t>
            </a:r>
            <a:r>
              <a:rPr lang="it-IT" sz="1200" cap="small" dirty="0" smtClean="0">
                <a:latin typeface="Titillium Web"/>
              </a:rPr>
              <a:t>VINCA), Autorizzazione </a:t>
            </a:r>
            <a:r>
              <a:rPr lang="it-IT" sz="1200" cap="small" dirty="0">
                <a:latin typeface="Titillium Web"/>
              </a:rPr>
              <a:t>emissioni in atmosfera, Riconoscimento UE</a:t>
            </a:r>
          </a:p>
        </p:txBody>
      </p:sp>
      <p:grpSp>
        <p:nvGrpSpPr>
          <p:cNvPr id="27" name="Gruppo 47">
            <a:extLst>
              <a:ext uri="{FF2B5EF4-FFF2-40B4-BE49-F238E27FC236}">
                <a16:creationId xmlns:a16="http://schemas.microsoft.com/office/drawing/2014/main" id="{8527D82E-B64E-4C0F-AC7B-B592875EE9B5}"/>
              </a:ext>
            </a:extLst>
          </p:cNvPr>
          <p:cNvGrpSpPr/>
          <p:nvPr/>
        </p:nvGrpSpPr>
        <p:grpSpPr>
          <a:xfrm>
            <a:off x="178326" y="5066424"/>
            <a:ext cx="2426429" cy="758321"/>
            <a:chOff x="1654053" y="122902"/>
            <a:chExt cx="1836014" cy="1114871"/>
          </a:xfrm>
          <a:solidFill>
            <a:schemeClr val="accent1">
              <a:lumMod val="50000"/>
            </a:schemeClr>
          </a:solidFill>
        </p:grpSpPr>
        <p:sp>
          <p:nvSpPr>
            <p:cNvPr id="28" name="Rettangolo 27">
              <a:extLst>
                <a:ext uri="{FF2B5EF4-FFF2-40B4-BE49-F238E27FC236}">
                  <a16:creationId xmlns:a16="http://schemas.microsoft.com/office/drawing/2014/main" id="{F07B8D7E-7398-4FB2-A289-CE4401856EB3}"/>
                </a:ext>
              </a:extLst>
            </p:cNvPr>
            <p:cNvSpPr/>
            <p:nvPr/>
          </p:nvSpPr>
          <p:spPr>
            <a:xfrm>
              <a:off x="1654053" y="122902"/>
              <a:ext cx="1836014" cy="1114871"/>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ttangolo 28">
              <a:extLst>
                <a:ext uri="{FF2B5EF4-FFF2-40B4-BE49-F238E27FC236}">
                  <a16:creationId xmlns:a16="http://schemas.microsoft.com/office/drawing/2014/main" id="{636A23D0-005D-48EA-8EA3-9AE2C44FDF60}"/>
                </a:ext>
              </a:extLst>
            </p:cNvPr>
            <p:cNvSpPr/>
            <p:nvPr/>
          </p:nvSpPr>
          <p:spPr>
            <a:xfrm>
              <a:off x="1654053" y="122902"/>
              <a:ext cx="1836014" cy="1114871"/>
            </a:xfrm>
            <a:prstGeom prst="rect">
              <a:avLst/>
            </a:prstGeom>
            <a:grpFill/>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marL="806054" defTabSz="800100">
                <a:lnSpc>
                  <a:spcPct val="90000"/>
                </a:lnSpc>
                <a:spcAft>
                  <a:spcPct val="35000"/>
                </a:spcAft>
                <a:defRPr/>
              </a:pPr>
              <a:r>
                <a:rPr lang="it-IT" sz="1400" b="1" cap="small" dirty="0">
                  <a:latin typeface="Titillium Web"/>
                </a:rPr>
                <a:t>Esclusioni dal silenzio (diritto UE)</a:t>
              </a:r>
            </a:p>
          </p:txBody>
        </p:sp>
      </p:grpSp>
      <p:sp>
        <p:nvSpPr>
          <p:cNvPr id="30" name="Figura a mano libera 16">
            <a:extLst>
              <a:ext uri="{FF2B5EF4-FFF2-40B4-BE49-F238E27FC236}">
                <a16:creationId xmlns:a16="http://schemas.microsoft.com/office/drawing/2014/main" id="{81E2FC2D-7583-48CF-A00E-1ED8C4AA00D4}"/>
              </a:ext>
            </a:extLst>
          </p:cNvPr>
          <p:cNvSpPr/>
          <p:nvPr/>
        </p:nvSpPr>
        <p:spPr>
          <a:xfrm>
            <a:off x="175592" y="1957132"/>
            <a:ext cx="2426494" cy="1903395"/>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42863" tIns="42863" rIns="42863" bIns="42863" spcCol="1270" anchor="ctr"/>
          <a:lstStyle/>
          <a:p>
            <a:pPr algn="ctr" defTabSz="866775">
              <a:lnSpc>
                <a:spcPct val="90000"/>
              </a:lnSpc>
              <a:defRPr/>
            </a:pPr>
            <a:r>
              <a:rPr lang="it-IT" sz="1200" b="1" cap="small" dirty="0">
                <a:latin typeface="Titillium Web"/>
              </a:rPr>
              <a:t/>
            </a:r>
            <a:br>
              <a:rPr lang="it-IT" sz="1200" b="1" cap="small" dirty="0">
                <a:latin typeface="Titillium Web"/>
              </a:rPr>
            </a:br>
            <a:r>
              <a:rPr lang="it-IT" sz="1200" b="1" cap="small" dirty="0">
                <a:latin typeface="Titillium Web"/>
              </a:rPr>
              <a:t/>
            </a:r>
            <a:br>
              <a:rPr lang="it-IT" sz="1200" b="1" cap="small" dirty="0">
                <a:latin typeface="Titillium Web"/>
              </a:rPr>
            </a:br>
            <a:r>
              <a:rPr lang="it-IT" sz="1200" b="1" cap="small" dirty="0">
                <a:latin typeface="Titillium Web"/>
              </a:rPr>
              <a:t/>
            </a:r>
            <a:br>
              <a:rPr lang="it-IT" sz="1200" b="1" cap="small" dirty="0">
                <a:latin typeface="Titillium Web"/>
              </a:rPr>
            </a:br>
            <a:r>
              <a:rPr lang="it-IT" sz="1200" b="1" cap="small" dirty="0">
                <a:latin typeface="Titillium Web"/>
              </a:rPr>
              <a:t/>
            </a:r>
            <a:br>
              <a:rPr lang="it-IT" sz="1200" b="1" cap="small" dirty="0">
                <a:latin typeface="Titillium Web"/>
              </a:rPr>
            </a:br>
            <a:r>
              <a:rPr lang="it-IT" sz="1400" b="1" cap="small" dirty="0">
                <a:latin typeface="Titillium Web"/>
              </a:rPr>
              <a:t>Requisiti </a:t>
            </a:r>
            <a:br>
              <a:rPr lang="it-IT" sz="1400" b="1" cap="small" dirty="0">
                <a:latin typeface="Titillium Web"/>
              </a:rPr>
            </a:br>
            <a:r>
              <a:rPr lang="it-IT" sz="1400" b="1" cap="small" dirty="0">
                <a:latin typeface="Titillium Web"/>
              </a:rPr>
              <a:t>dei pareri da rilasciare </a:t>
            </a:r>
            <a:br>
              <a:rPr lang="it-IT" sz="1400" b="1" cap="small" dirty="0">
                <a:latin typeface="Titillium Web"/>
              </a:rPr>
            </a:br>
            <a:r>
              <a:rPr lang="it-IT" sz="1400" b="1" cap="small" dirty="0">
                <a:latin typeface="Titillium Web"/>
              </a:rPr>
              <a:t>in una conferenza decisoria</a:t>
            </a:r>
            <a:endParaRPr lang="it-IT" sz="1200" b="1" cap="small" dirty="0">
              <a:latin typeface="Titillium Web"/>
            </a:endParaRPr>
          </a:p>
        </p:txBody>
      </p:sp>
      <p:pic>
        <p:nvPicPr>
          <p:cNvPr id="31" name="Immagine 30">
            <a:extLst>
              <a:ext uri="{FF2B5EF4-FFF2-40B4-BE49-F238E27FC236}">
                <a16:creationId xmlns:a16="http://schemas.microsoft.com/office/drawing/2014/main" id="{27447060-5C27-431F-84ED-BFE4069208CB}"/>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1065953" y="2126680"/>
            <a:ext cx="646205" cy="646205"/>
          </a:xfrm>
          <a:prstGeom prst="rect">
            <a:avLst/>
          </a:prstGeom>
        </p:spPr>
      </p:pic>
      <p:sp>
        <p:nvSpPr>
          <p:cNvPr id="32" name="Segnaposto contenuto 2">
            <a:extLst>
              <a:ext uri="{FF2B5EF4-FFF2-40B4-BE49-F238E27FC236}">
                <a16:creationId xmlns:a16="http://schemas.microsoft.com/office/drawing/2014/main" id="{EB5F450F-3A5A-4EF5-BF7C-3E9BD97B8573}"/>
              </a:ext>
            </a:extLst>
          </p:cNvPr>
          <p:cNvSpPr txBox="1">
            <a:spLocks/>
          </p:cNvSpPr>
          <p:nvPr/>
        </p:nvSpPr>
        <p:spPr bwMode="auto">
          <a:xfrm>
            <a:off x="2706860" y="1905521"/>
            <a:ext cx="6230903" cy="1955006"/>
          </a:xfrm>
          <a:prstGeom prst="rect">
            <a:avLst/>
          </a:prstGeom>
          <a:noFill/>
          <a:ln w="9525">
            <a:noFill/>
            <a:miter lim="800000"/>
            <a:headEnd/>
            <a:tailEnd/>
          </a:ln>
        </p:spPr>
        <p:txBody>
          <a:bodyPr lIns="0" rIns="0"/>
          <a:lstStyle/>
          <a:p>
            <a:pPr marL="271463" indent="-198835" algn="just" defTabSz="684610">
              <a:lnSpc>
                <a:spcPts val="1500"/>
              </a:lnSpc>
              <a:spcBef>
                <a:spcPts val="450"/>
              </a:spcBef>
              <a:spcAft>
                <a:spcPts val="450"/>
              </a:spcAft>
              <a:buSzPct val="100000"/>
              <a:buFont typeface="Wingdings" pitchFamily="2" charset="2"/>
              <a:buChar char="§"/>
            </a:pPr>
            <a:r>
              <a:rPr lang="it-IT" sz="1400" dirty="0">
                <a:latin typeface="Titillium Web" pitchFamily="2" charset="0"/>
              </a:rPr>
              <a:t>devono essere formulati in termini di «</a:t>
            </a:r>
            <a:r>
              <a:rPr lang="it-IT" sz="1400" b="1" dirty="0">
                <a:latin typeface="Titillium Web" pitchFamily="2" charset="0"/>
              </a:rPr>
              <a:t>assenso</a:t>
            </a:r>
            <a:r>
              <a:rPr lang="it-IT" sz="1400" dirty="0">
                <a:latin typeface="Titillium Web" pitchFamily="2" charset="0"/>
              </a:rPr>
              <a:t>» o «</a:t>
            </a:r>
            <a:r>
              <a:rPr lang="it-IT" sz="1400" b="1" dirty="0">
                <a:latin typeface="Titillium Web" pitchFamily="2" charset="0"/>
              </a:rPr>
              <a:t>dissenso</a:t>
            </a:r>
            <a:r>
              <a:rPr lang="it-IT" sz="1400" dirty="0">
                <a:latin typeface="Titillium Web" pitchFamily="2" charset="0"/>
              </a:rPr>
              <a:t>» (favorevole o non favorevole all’intervento/progetto);</a:t>
            </a:r>
          </a:p>
          <a:p>
            <a:pPr marL="271463" indent="-198835" algn="just" defTabSz="684610">
              <a:lnSpc>
                <a:spcPts val="1500"/>
              </a:lnSpc>
              <a:spcBef>
                <a:spcPts val="450"/>
              </a:spcBef>
              <a:spcAft>
                <a:spcPts val="450"/>
              </a:spcAft>
              <a:buSzPct val="100000"/>
              <a:buFont typeface="Wingdings" pitchFamily="2" charset="2"/>
              <a:buChar char="§"/>
            </a:pPr>
            <a:r>
              <a:rPr lang="it-IT" sz="1400" dirty="0">
                <a:latin typeface="Titillium Web" pitchFamily="2" charset="0"/>
              </a:rPr>
              <a:t>devono essere </a:t>
            </a:r>
            <a:r>
              <a:rPr lang="it-IT" sz="1400" b="1" dirty="0">
                <a:latin typeface="Titillium Web" pitchFamily="2" charset="0"/>
              </a:rPr>
              <a:t>adeguatamente motivati</a:t>
            </a:r>
            <a:r>
              <a:rPr lang="it-IT" sz="1400" dirty="0">
                <a:latin typeface="Titillium Web" pitchFamily="2" charset="0"/>
              </a:rPr>
              <a:t>;</a:t>
            </a:r>
          </a:p>
          <a:p>
            <a:pPr marL="271463" indent="-198835" algn="just" defTabSz="684610">
              <a:lnSpc>
                <a:spcPts val="1500"/>
              </a:lnSpc>
              <a:spcBef>
                <a:spcPts val="450"/>
              </a:spcBef>
              <a:spcAft>
                <a:spcPts val="450"/>
              </a:spcAft>
              <a:buSzPct val="100000"/>
              <a:buFont typeface="Wingdings" pitchFamily="2" charset="2"/>
              <a:buChar char="§"/>
            </a:pPr>
            <a:r>
              <a:rPr lang="it-IT" sz="1400" dirty="0">
                <a:latin typeface="Titillium Web" pitchFamily="2" charset="0"/>
              </a:rPr>
              <a:t>devono indicare </a:t>
            </a:r>
            <a:r>
              <a:rPr lang="it-IT" sz="1400" b="1" dirty="0">
                <a:latin typeface="Titillium Web" pitchFamily="2" charset="0"/>
              </a:rPr>
              <a:t>le modifiche eventualmente necessarie per ottenere l’assenso</a:t>
            </a:r>
            <a:r>
              <a:rPr lang="it-IT" sz="1400" dirty="0">
                <a:latin typeface="Titillium Web" pitchFamily="2" charset="0"/>
              </a:rPr>
              <a:t>;</a:t>
            </a:r>
            <a:endParaRPr lang="it-IT" sz="1400" b="1" dirty="0">
              <a:latin typeface="Titillium Web" pitchFamily="2" charset="0"/>
            </a:endParaRPr>
          </a:p>
          <a:p>
            <a:pPr marL="271463" indent="-198835" algn="just" defTabSz="684610">
              <a:lnSpc>
                <a:spcPts val="1500"/>
              </a:lnSpc>
              <a:spcBef>
                <a:spcPts val="450"/>
              </a:spcBef>
              <a:spcAft>
                <a:spcPts val="450"/>
              </a:spcAft>
              <a:buSzPct val="100000"/>
              <a:buFont typeface="Wingdings" pitchFamily="2" charset="2"/>
              <a:buChar char="§"/>
            </a:pPr>
            <a:r>
              <a:rPr lang="it-IT" sz="1400" dirty="0">
                <a:latin typeface="Titillium Web" pitchFamily="2" charset="0"/>
              </a:rPr>
              <a:t>devono indicare se prescrizioni o condizioni richieste dipendono da una disposizione normativa oppure se sono richieste per la migliore tutela dell’interesse pubblico.</a:t>
            </a:r>
          </a:p>
        </p:txBody>
      </p:sp>
      <p:sp>
        <p:nvSpPr>
          <p:cNvPr id="33" name="Figura a mano libera 20">
            <a:extLst>
              <a:ext uri="{FF2B5EF4-FFF2-40B4-BE49-F238E27FC236}">
                <a16:creationId xmlns:a16="http://schemas.microsoft.com/office/drawing/2014/main" id="{D0B8ECDE-EB37-47BC-A5D4-BF490FCF9032}"/>
              </a:ext>
            </a:extLst>
          </p:cNvPr>
          <p:cNvSpPr/>
          <p:nvPr/>
        </p:nvSpPr>
        <p:spPr>
          <a:xfrm>
            <a:off x="175591" y="3952927"/>
            <a:ext cx="8769626" cy="1003802"/>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noFill/>
          <a:ln>
            <a:solidFill>
              <a:schemeClr val="accent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42863" tIns="42863" rIns="42863" bIns="42863" spcCol="1270" anchor="ctr"/>
          <a:lstStyle/>
          <a:p>
            <a:pPr marL="2559844" defTabSz="866775">
              <a:lnSpc>
                <a:spcPts val="1700"/>
              </a:lnSpc>
              <a:spcAft>
                <a:spcPts val="900"/>
              </a:spcAft>
              <a:defRPr/>
            </a:pPr>
            <a:r>
              <a:rPr lang="it-IT" sz="1400" dirty="0">
                <a:solidFill>
                  <a:schemeClr val="tx1"/>
                </a:solidFill>
                <a:latin typeface="Titillium Web"/>
              </a:rPr>
              <a:t>la mancata comunicazione del parere entro il termine di conclusione della conferenza decisoria, la carenza di uno dei requisiti sopra indicati o </a:t>
            </a:r>
            <a:r>
              <a:rPr lang="it-IT" sz="1400" u="sng" dirty="0">
                <a:solidFill>
                  <a:schemeClr val="tx1"/>
                </a:solidFill>
                <a:latin typeface="Titillium Web"/>
              </a:rPr>
              <a:t>la mancata partecipazione del rappresentante in caso di conferenza simultanea</a:t>
            </a:r>
            <a:r>
              <a:rPr lang="it-IT" sz="1400" dirty="0">
                <a:solidFill>
                  <a:schemeClr val="tx1"/>
                </a:solidFill>
                <a:latin typeface="Titillium Web"/>
              </a:rPr>
              <a:t>, equivale ad </a:t>
            </a:r>
            <a:r>
              <a:rPr lang="it-IT" sz="1400" b="1" dirty="0">
                <a:solidFill>
                  <a:schemeClr val="tx1"/>
                </a:solidFill>
                <a:latin typeface="Titillium Web"/>
              </a:rPr>
              <a:t>assenso senza condizioni</a:t>
            </a:r>
            <a:r>
              <a:rPr lang="it-IT" sz="1400" dirty="0">
                <a:solidFill>
                  <a:schemeClr val="tx1"/>
                </a:solidFill>
                <a:latin typeface="Titillium Web"/>
              </a:rPr>
              <a:t>.</a:t>
            </a:r>
          </a:p>
        </p:txBody>
      </p:sp>
      <p:grpSp>
        <p:nvGrpSpPr>
          <p:cNvPr id="34" name="Gruppo 47">
            <a:extLst>
              <a:ext uri="{FF2B5EF4-FFF2-40B4-BE49-F238E27FC236}">
                <a16:creationId xmlns:a16="http://schemas.microsoft.com/office/drawing/2014/main" id="{22C63174-36C8-4A5F-A47B-1931A3898844}"/>
              </a:ext>
            </a:extLst>
          </p:cNvPr>
          <p:cNvGrpSpPr/>
          <p:nvPr/>
        </p:nvGrpSpPr>
        <p:grpSpPr>
          <a:xfrm>
            <a:off x="175841" y="3953660"/>
            <a:ext cx="2426429" cy="1011044"/>
            <a:chOff x="1654053" y="122902"/>
            <a:chExt cx="1836014" cy="1114871"/>
          </a:xfrm>
          <a:solidFill>
            <a:schemeClr val="accent1">
              <a:lumMod val="50000"/>
            </a:schemeClr>
          </a:solidFill>
        </p:grpSpPr>
        <p:sp>
          <p:nvSpPr>
            <p:cNvPr id="35" name="Rettangolo 34">
              <a:extLst>
                <a:ext uri="{FF2B5EF4-FFF2-40B4-BE49-F238E27FC236}">
                  <a16:creationId xmlns:a16="http://schemas.microsoft.com/office/drawing/2014/main" id="{5340B33C-E1A6-42C3-8EA3-6D9341118026}"/>
                </a:ext>
              </a:extLst>
            </p:cNvPr>
            <p:cNvSpPr/>
            <p:nvPr/>
          </p:nvSpPr>
          <p:spPr>
            <a:xfrm>
              <a:off x="1654053" y="122902"/>
              <a:ext cx="1836014" cy="1114871"/>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ttangolo 35">
              <a:extLst>
                <a:ext uri="{FF2B5EF4-FFF2-40B4-BE49-F238E27FC236}">
                  <a16:creationId xmlns:a16="http://schemas.microsoft.com/office/drawing/2014/main" id="{B8389E1A-72AD-4FB4-A387-9860C720FA28}"/>
                </a:ext>
              </a:extLst>
            </p:cNvPr>
            <p:cNvSpPr/>
            <p:nvPr/>
          </p:nvSpPr>
          <p:spPr>
            <a:xfrm>
              <a:off x="1654053" y="122902"/>
              <a:ext cx="1836014" cy="1114871"/>
            </a:xfrm>
            <a:prstGeom prst="rect">
              <a:avLst/>
            </a:prstGeom>
            <a:grpFill/>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marL="940594" defTabSz="800100">
                <a:lnSpc>
                  <a:spcPct val="90000"/>
                </a:lnSpc>
                <a:spcAft>
                  <a:spcPct val="35000"/>
                </a:spcAft>
                <a:defRPr/>
              </a:pPr>
              <a:r>
                <a:rPr lang="it-IT" sz="1400" b="1" cap="small" dirty="0">
                  <a:latin typeface="Titillium Web"/>
                </a:rPr>
                <a:t>Silenzio assenso</a:t>
              </a:r>
            </a:p>
          </p:txBody>
        </p:sp>
      </p:grpSp>
      <p:pic>
        <p:nvPicPr>
          <p:cNvPr id="37" name="Immagine 36">
            <a:extLst>
              <a:ext uri="{FF2B5EF4-FFF2-40B4-BE49-F238E27FC236}">
                <a16:creationId xmlns:a16="http://schemas.microsoft.com/office/drawing/2014/main" id="{AAC53090-976D-4959-AFFD-5448DE7D11E5}"/>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329397" y="4216626"/>
            <a:ext cx="646846" cy="570401"/>
          </a:xfrm>
          <a:prstGeom prst="rect">
            <a:avLst/>
          </a:prstGeom>
        </p:spPr>
      </p:pic>
      <p:pic>
        <p:nvPicPr>
          <p:cNvPr id="38" name="Picture 2" descr="C:\Users\utente\AppData\Local\Microsoft\Windows\Temporary Internet Files\Content.IE5\LYAHRKWI\1200px-Italian_traffic_signs_-_old_-_divieto_di_transito.svg[1].png">
            <a:extLst>
              <a:ext uri="{FF2B5EF4-FFF2-40B4-BE49-F238E27FC236}">
                <a16:creationId xmlns:a16="http://schemas.microsoft.com/office/drawing/2014/main" id="{6F7CBC35-D676-4B95-B461-A9815FFA00F0}"/>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52840" y="5158824"/>
            <a:ext cx="559076" cy="559076"/>
          </a:xfrm>
          <a:prstGeom prst="rect">
            <a:avLst/>
          </a:prstGeom>
          <a:noFill/>
        </p:spPr>
      </p:pic>
    </p:spTree>
    <p:extLst>
      <p:ext uri="{BB962C8B-B14F-4D97-AF65-F5344CB8AC3E}">
        <p14:creationId xmlns:p14="http://schemas.microsoft.com/office/powerpoint/2010/main" val="206669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374651"/>
            <a:ext cx="7886700" cy="1325563"/>
          </a:xfrm>
        </p:spPr>
        <p:txBody>
          <a:bodyPr/>
          <a:lstStyle/>
          <a:p>
            <a:r>
              <a:rPr lang="it-IT" dirty="0"/>
              <a:t>Ultimi interventi normativi per rafforzare l’istituto del silenzio</a:t>
            </a:r>
          </a:p>
        </p:txBody>
      </p:sp>
      <p:sp>
        <p:nvSpPr>
          <p:cNvPr id="17" name="Rettangolo 1">
            <a:extLst>
              <a:ext uri="{FF2B5EF4-FFF2-40B4-BE49-F238E27FC236}">
                <a16:creationId xmlns:a16="http://schemas.microsoft.com/office/drawing/2014/main" id="{F082C00D-9B65-4B9F-B8C8-1825834BB1DE}"/>
              </a:ext>
            </a:extLst>
          </p:cNvPr>
          <p:cNvSpPr/>
          <p:nvPr/>
        </p:nvSpPr>
        <p:spPr>
          <a:xfrm>
            <a:off x="191328" y="1839464"/>
            <a:ext cx="1458082" cy="1066905"/>
          </a:xfrm>
          <a:prstGeom prst="rect">
            <a:avLst/>
          </a:prstGeom>
          <a:solidFill>
            <a:srgbClr val="01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1200" b="1" dirty="0">
                <a:solidFill>
                  <a:schemeClr val="bg1"/>
                </a:solidFill>
                <a:latin typeface="Titillium Web" panose="00000500000000000000" pitchFamily="2" charset="0"/>
                <a:ea typeface="MS Mincho" pitchFamily="49" charset="-128"/>
                <a:cs typeface="Times New Roman" panose="02020603050405020304" pitchFamily="18" charset="0"/>
              </a:rPr>
              <a:t>ADOZIONE DEL PROVVEDIMENTO CONCLUSIVO</a:t>
            </a:r>
          </a:p>
        </p:txBody>
      </p:sp>
      <p:sp>
        <p:nvSpPr>
          <p:cNvPr id="18" name="Rettangolo 3">
            <a:extLst>
              <a:ext uri="{FF2B5EF4-FFF2-40B4-BE49-F238E27FC236}">
                <a16:creationId xmlns:a16="http://schemas.microsoft.com/office/drawing/2014/main" id="{6D188934-D5D0-4269-B007-F7A9DFA2A203}"/>
              </a:ext>
            </a:extLst>
          </p:cNvPr>
          <p:cNvSpPr/>
          <p:nvPr/>
        </p:nvSpPr>
        <p:spPr>
          <a:xfrm>
            <a:off x="1743075" y="1833564"/>
            <a:ext cx="7209597" cy="10728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it-IT" sz="1200" dirty="0">
                <a:solidFill>
                  <a:schemeClr val="tx1"/>
                </a:solidFill>
                <a:latin typeface="Titillium Web" panose="00000500000000000000" pitchFamily="2" charset="0"/>
                <a:ea typeface="Calibri" panose="020F0502020204030204" pitchFamily="34" charset="0"/>
              </a:rPr>
              <a:t>Con l’art. 264, c. 1 lett. </a:t>
            </a:r>
            <a:r>
              <a:rPr lang="it-IT" sz="1200" i="1" dirty="0">
                <a:solidFill>
                  <a:schemeClr val="tx1"/>
                </a:solidFill>
                <a:latin typeface="Titillium Web" panose="00000500000000000000" pitchFamily="2" charset="0"/>
                <a:ea typeface="Calibri" panose="020F0502020204030204" pitchFamily="34" charset="0"/>
              </a:rPr>
              <a:t>e)</a:t>
            </a:r>
            <a:r>
              <a:rPr lang="it-IT" sz="1200" dirty="0">
                <a:solidFill>
                  <a:schemeClr val="tx1"/>
                </a:solidFill>
                <a:latin typeface="Titillium Web" panose="00000500000000000000" pitchFamily="2" charset="0"/>
                <a:ea typeface="Calibri" panose="020F0502020204030204" pitchFamily="34" charset="0"/>
              </a:rPr>
              <a:t>, del cd. «Decreto Rilancio, il legislatore stabilisce che “nelle ipotesi di cui all'articolo 17-bis, comma 2, (silenzio tra pubbliche amministrazioni) ovvero di cui all' art. 14-</a:t>
            </a:r>
            <a:r>
              <a:rPr lang="it-IT" sz="1200" i="1" dirty="0">
                <a:solidFill>
                  <a:schemeClr val="tx1"/>
                </a:solidFill>
                <a:latin typeface="Titillium Web" panose="00000500000000000000" pitchFamily="2" charset="0"/>
                <a:ea typeface="Calibri" panose="020F0502020204030204" pitchFamily="34" charset="0"/>
              </a:rPr>
              <a:t>bis,</a:t>
            </a:r>
            <a:r>
              <a:rPr lang="it-IT" sz="1200" dirty="0">
                <a:solidFill>
                  <a:schemeClr val="tx1"/>
                </a:solidFill>
                <a:latin typeface="Titillium Web" panose="00000500000000000000" pitchFamily="2" charset="0"/>
                <a:ea typeface="Calibri" panose="020F0502020204030204" pitchFamily="34" charset="0"/>
              </a:rPr>
              <a:t> commi 4 e 5 (conferenza di servizi semplificata) e 14-</a:t>
            </a:r>
            <a:r>
              <a:rPr lang="it-IT" sz="1200" i="1" dirty="0">
                <a:solidFill>
                  <a:schemeClr val="tx1"/>
                </a:solidFill>
                <a:latin typeface="Titillium Web" panose="00000500000000000000" pitchFamily="2" charset="0"/>
                <a:ea typeface="Calibri" panose="020F0502020204030204" pitchFamily="34" charset="0"/>
              </a:rPr>
              <a:t>ter</a:t>
            </a:r>
            <a:r>
              <a:rPr lang="it-IT" sz="1200" dirty="0">
                <a:solidFill>
                  <a:schemeClr val="tx1"/>
                </a:solidFill>
                <a:latin typeface="Titillium Web" panose="00000500000000000000" pitchFamily="2" charset="0"/>
                <a:ea typeface="Calibri" panose="020F0502020204030204" pitchFamily="34" charset="0"/>
              </a:rPr>
              <a:t>, comma 7 (conferenza di servizi simultanea) della legge 7 agosto 1990, n. 241, </a:t>
            </a:r>
            <a:r>
              <a:rPr lang="it-IT" sz="1200" b="1" dirty="0">
                <a:solidFill>
                  <a:schemeClr val="tx1"/>
                </a:solidFill>
                <a:latin typeface="Titillium Web" panose="00000500000000000000" pitchFamily="2" charset="0"/>
                <a:ea typeface="Calibri" panose="020F0502020204030204" pitchFamily="34" charset="0"/>
              </a:rPr>
              <a:t>il responsabile del procedimento è tenuto ad adottare il provvedimento conclusivo entro 30 giorni dal formarsi del silenzio assenso</a:t>
            </a:r>
            <a:r>
              <a:rPr lang="it-IT" sz="1200" dirty="0">
                <a:solidFill>
                  <a:schemeClr val="tx1"/>
                </a:solidFill>
                <a:latin typeface="Titillium Web" panose="00000500000000000000" pitchFamily="2" charset="0"/>
                <a:ea typeface="Calibri" panose="020F0502020204030204" pitchFamily="34" charset="0"/>
              </a:rPr>
              <a:t>”. </a:t>
            </a:r>
            <a:endParaRPr lang="it-IT" sz="1200" dirty="0">
              <a:solidFill>
                <a:schemeClr val="tx1"/>
              </a:solidFill>
              <a:latin typeface="Titillium Web" panose="00000500000000000000" pitchFamily="2" charset="0"/>
              <a:ea typeface="MS Mincho" pitchFamily="49" charset="-128"/>
              <a:cs typeface="Times New Roman" panose="02020603050405020304" pitchFamily="18" charset="0"/>
            </a:endParaRPr>
          </a:p>
        </p:txBody>
      </p:sp>
      <p:sp>
        <p:nvSpPr>
          <p:cNvPr id="20" name="Rettangolo 1">
            <a:extLst>
              <a:ext uri="{FF2B5EF4-FFF2-40B4-BE49-F238E27FC236}">
                <a16:creationId xmlns:a16="http://schemas.microsoft.com/office/drawing/2014/main" id="{92A8F2DB-DAC9-4EA7-BFDF-2DA0F2AA91FF}"/>
              </a:ext>
            </a:extLst>
          </p:cNvPr>
          <p:cNvSpPr/>
          <p:nvPr/>
        </p:nvSpPr>
        <p:spPr>
          <a:xfrm>
            <a:off x="191328" y="2976771"/>
            <a:ext cx="1458082" cy="1392928"/>
          </a:xfrm>
          <a:prstGeom prst="rect">
            <a:avLst/>
          </a:prstGeom>
          <a:solidFill>
            <a:srgbClr val="01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1200" b="1" dirty="0">
                <a:solidFill>
                  <a:schemeClr val="bg1"/>
                </a:solidFill>
                <a:latin typeface="Titillium Web" panose="00000500000000000000" pitchFamily="2" charset="0"/>
                <a:ea typeface="MS Mincho" pitchFamily="49" charset="-128"/>
                <a:cs typeface="Times New Roman" panose="02020603050405020304" pitchFamily="18" charset="0"/>
              </a:rPr>
              <a:t>INEFFICACIA DEGLI ATTI TARDIVI</a:t>
            </a:r>
          </a:p>
        </p:txBody>
      </p:sp>
      <p:sp>
        <p:nvSpPr>
          <p:cNvPr id="21" name="Rettangolo 3">
            <a:extLst>
              <a:ext uri="{FF2B5EF4-FFF2-40B4-BE49-F238E27FC236}">
                <a16:creationId xmlns:a16="http://schemas.microsoft.com/office/drawing/2014/main" id="{F9D34A95-E5AD-4BDD-A24C-DFC5490D62C2}"/>
              </a:ext>
            </a:extLst>
          </p:cNvPr>
          <p:cNvSpPr/>
          <p:nvPr/>
        </p:nvSpPr>
        <p:spPr>
          <a:xfrm>
            <a:off x="1743075" y="2976771"/>
            <a:ext cx="7220361" cy="1392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it-IT" sz="1200" dirty="0">
                <a:solidFill>
                  <a:schemeClr val="tx1"/>
                </a:solidFill>
                <a:latin typeface="Titillium Web" panose="00000500000000000000" pitchFamily="2" charset="0"/>
                <a:cs typeface="Times New Roman" panose="02020603050405020304" pitchFamily="18" charset="0"/>
              </a:rPr>
              <a:t>L’art. 12 del decreto “Semplificazioni” introduce il comma 8-bis all’art. 2 della legge n. </a:t>
            </a:r>
            <a:r>
              <a:rPr lang="it-IT" sz="1200" dirty="0" smtClean="0">
                <a:solidFill>
                  <a:schemeClr val="tx1"/>
                </a:solidFill>
                <a:latin typeface="Titillium Web" panose="00000500000000000000" pitchFamily="2" charset="0"/>
                <a:cs typeface="Times New Roman" panose="02020603050405020304" pitchFamily="18" charset="0"/>
              </a:rPr>
              <a:t>241/1990 </a:t>
            </a:r>
            <a:r>
              <a:rPr lang="it-IT" sz="1200" dirty="0">
                <a:solidFill>
                  <a:schemeClr val="tx1"/>
                </a:solidFill>
                <a:latin typeface="Titillium Web" panose="00000500000000000000" pitchFamily="2" charset="0"/>
                <a:cs typeface="Times New Roman" panose="02020603050405020304" pitchFamily="18" charset="0"/>
              </a:rPr>
              <a:t>stabilendo </a:t>
            </a:r>
            <a:r>
              <a:rPr lang="it-IT" sz="1200" dirty="0" smtClean="0">
                <a:solidFill>
                  <a:schemeClr val="tx1"/>
                </a:solidFill>
                <a:latin typeface="Titillium Web" panose="00000500000000000000" pitchFamily="2" charset="0"/>
                <a:cs typeface="Times New Roman" panose="02020603050405020304" pitchFamily="18" charset="0"/>
              </a:rPr>
              <a:t>l’inefficacia </a:t>
            </a:r>
            <a:r>
              <a:rPr lang="it-IT" sz="1200" dirty="0">
                <a:solidFill>
                  <a:schemeClr val="tx1"/>
                </a:solidFill>
                <a:latin typeface="Titillium Web" panose="00000500000000000000" pitchFamily="2" charset="0"/>
                <a:cs typeface="Times New Roman" panose="02020603050405020304" pitchFamily="18" charset="0"/>
              </a:rPr>
              <a:t>degli atti di assenso comunque denominati rilasciati dalle amministrazioni competenti fuori termine: “Le   determinazioni   relative  ai  provvedimenti, alle autorizzazioni, ai pareri, ai nulla  osta  e  agli  atti  di  </a:t>
            </a:r>
            <a:r>
              <a:rPr lang="it-IT" sz="1200"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assenso comunque denominati, adottate dopo la scadenza  dei  termini [</a:t>
            </a:r>
            <a:r>
              <a:rPr lang="it-IT" sz="1200" i="1"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della conferenza di servizi</a:t>
            </a:r>
            <a:r>
              <a:rPr lang="it-IT" sz="1200"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 [</a:t>
            </a:r>
            <a:r>
              <a:rPr lang="it-IT" sz="1200" i="1"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del silenzio tra amministrazioni</a:t>
            </a:r>
            <a:r>
              <a:rPr lang="it-IT" sz="1200"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 [</a:t>
            </a:r>
            <a:r>
              <a:rPr lang="it-IT" sz="1200" i="1"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del silenzio su istanza di parte</a:t>
            </a:r>
            <a:r>
              <a:rPr lang="it-IT" sz="1200"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 nonché i provvedimenti di  divieto  di prosecuzione </a:t>
            </a:r>
            <a:r>
              <a:rPr lang="it-IT" sz="1200" dirty="0" smtClean="0">
                <a:solidFill>
                  <a:schemeClr val="tx1"/>
                </a:solidFill>
                <a:latin typeface="Titillium Web" panose="00000500000000000000" pitchFamily="2" charset="0"/>
                <a:ea typeface="Calibri" panose="020F0502020204030204" pitchFamily="34" charset="0"/>
                <a:cs typeface="Times New Roman" panose="02020603050405020304" pitchFamily="18" charset="0"/>
              </a:rPr>
              <a:t>dell'attività […], </a:t>
            </a:r>
            <a:r>
              <a:rPr lang="it-IT" sz="1200" b="1"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adottati dopo la scadenza dei termini ivi previsti, sono inefficaci </a:t>
            </a:r>
            <a:r>
              <a:rPr lang="it-IT" sz="1200" dirty="0">
                <a:solidFill>
                  <a:schemeClr val="tx1"/>
                </a:solidFill>
                <a:latin typeface="Titillium Web" panose="00000500000000000000" pitchFamily="2" charset="0"/>
                <a:ea typeface="Calibri" panose="020F0502020204030204" pitchFamily="34" charset="0"/>
                <a:cs typeface="Times New Roman" panose="02020603050405020304" pitchFamily="18" charset="0"/>
              </a:rPr>
              <a:t>[…]”.</a:t>
            </a:r>
            <a:endParaRPr lang="it-IT" sz="1200" dirty="0">
              <a:solidFill>
                <a:schemeClr val="tx1"/>
              </a:solidFill>
              <a:latin typeface="Titillium Web" panose="00000500000000000000" pitchFamily="2" charset="0"/>
            </a:endParaRPr>
          </a:p>
        </p:txBody>
      </p:sp>
      <p:sp>
        <p:nvSpPr>
          <p:cNvPr id="22" name="Rettangolo 11">
            <a:extLst>
              <a:ext uri="{FF2B5EF4-FFF2-40B4-BE49-F238E27FC236}">
                <a16:creationId xmlns:a16="http://schemas.microsoft.com/office/drawing/2014/main" id="{F8084EF5-5B86-416D-B62F-5E8DFDA55674}"/>
              </a:ext>
            </a:extLst>
          </p:cNvPr>
          <p:cNvSpPr/>
          <p:nvPr/>
        </p:nvSpPr>
        <p:spPr>
          <a:xfrm rot="10800000" flipV="1">
            <a:off x="1743075" y="4457701"/>
            <a:ext cx="7224506" cy="1392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it-IT" sz="1200" dirty="0">
                <a:solidFill>
                  <a:srgbClr val="000000"/>
                </a:solidFill>
                <a:latin typeface="Titillium Web" panose="00000500000000000000" pitchFamily="2" charset="0"/>
              </a:rPr>
              <a:t>L’art. 62 del </a:t>
            </a:r>
            <a:r>
              <a:rPr lang="it-IT" sz="1200" dirty="0" err="1">
                <a:solidFill>
                  <a:srgbClr val="000000"/>
                </a:solidFill>
                <a:latin typeface="Titillium Web" panose="00000500000000000000" pitchFamily="2" charset="0"/>
              </a:rPr>
              <a:t>d.l.</a:t>
            </a:r>
            <a:r>
              <a:rPr lang="it-IT" sz="1200" dirty="0">
                <a:solidFill>
                  <a:srgbClr val="000000"/>
                </a:solidFill>
                <a:latin typeface="Titillium Web" panose="00000500000000000000" pitchFamily="2" charset="0"/>
              </a:rPr>
              <a:t> 77/2021 introduce all'articolo 20 della legge n. 241/1990, dopo il comma 2, il seguente comma: “2-bis. Nei casi in cui il silenzio dell'amministrazione equivale a provvedimento di accoglimento ai sensi del comma 1, fermi restando gli effetti comunque intervenuti del silenzio assenso, l'amministrazione è tenuta, su richiesta del privato, a rilasciare, in via telematica, </a:t>
            </a:r>
            <a:r>
              <a:rPr lang="it-IT" sz="1200" b="1" dirty="0">
                <a:solidFill>
                  <a:srgbClr val="000000"/>
                </a:solidFill>
                <a:latin typeface="Titillium Web" panose="00000500000000000000" pitchFamily="2" charset="0"/>
              </a:rPr>
              <a:t>un'attestazione circa il decorso dei termini del procedimento </a:t>
            </a:r>
            <a:r>
              <a:rPr lang="it-IT" sz="1200" dirty="0">
                <a:solidFill>
                  <a:srgbClr val="000000"/>
                </a:solidFill>
                <a:latin typeface="Titillium Web" panose="00000500000000000000" pitchFamily="2" charset="0"/>
              </a:rPr>
              <a:t>e pertanto dell'intervenuto accoglimento della domanda ai sensi del presente articolo. Decorsi inutilmente dieci giorni dalla richiesta, </a:t>
            </a:r>
            <a:r>
              <a:rPr lang="it-IT" sz="1200" b="1" dirty="0">
                <a:solidFill>
                  <a:srgbClr val="000000"/>
                </a:solidFill>
                <a:latin typeface="Titillium Web" panose="00000500000000000000" pitchFamily="2" charset="0"/>
              </a:rPr>
              <a:t>l'attestazione è sostituita da una dichiarazione del privato </a:t>
            </a:r>
            <a:r>
              <a:rPr lang="it-IT" sz="1200" dirty="0">
                <a:solidFill>
                  <a:srgbClr val="000000"/>
                </a:solidFill>
                <a:latin typeface="Titillium Web" panose="00000500000000000000" pitchFamily="2" charset="0"/>
              </a:rPr>
              <a:t>ai sensi </a:t>
            </a:r>
            <a:r>
              <a:rPr lang="it-IT" sz="1200" dirty="0">
                <a:solidFill>
                  <a:schemeClr val="tx1"/>
                </a:solidFill>
                <a:latin typeface="Titillium Web" panose="00000500000000000000" pitchFamily="2" charset="0"/>
              </a:rPr>
              <a:t>dell'articolo 47 </a:t>
            </a:r>
            <a:r>
              <a:rPr lang="it-IT" sz="1200" dirty="0" err="1">
                <a:solidFill>
                  <a:schemeClr val="tx1"/>
                </a:solidFill>
                <a:latin typeface="Titillium Web" panose="00000500000000000000" pitchFamily="2" charset="0"/>
              </a:rPr>
              <a:t>d.P.R.</a:t>
            </a:r>
            <a:r>
              <a:rPr lang="it-IT" sz="1200" dirty="0">
                <a:solidFill>
                  <a:schemeClr val="tx1"/>
                </a:solidFill>
                <a:latin typeface="Titillium Web" panose="00000500000000000000" pitchFamily="2" charset="0"/>
              </a:rPr>
              <a:t> n. 445/2000.”. </a:t>
            </a:r>
          </a:p>
        </p:txBody>
      </p:sp>
      <p:sp>
        <p:nvSpPr>
          <p:cNvPr id="23" name="Rettangolo 1">
            <a:extLst>
              <a:ext uri="{FF2B5EF4-FFF2-40B4-BE49-F238E27FC236}">
                <a16:creationId xmlns:a16="http://schemas.microsoft.com/office/drawing/2014/main" id="{CD589355-CFDC-490A-AECA-D7988FB2E656}"/>
              </a:ext>
            </a:extLst>
          </p:cNvPr>
          <p:cNvSpPr/>
          <p:nvPr/>
        </p:nvSpPr>
        <p:spPr>
          <a:xfrm>
            <a:off x="198782" y="4457701"/>
            <a:ext cx="1450628" cy="1392928"/>
          </a:xfrm>
          <a:prstGeom prst="rect">
            <a:avLst/>
          </a:prstGeom>
          <a:solidFill>
            <a:srgbClr val="0147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1200" b="1" dirty="0">
                <a:solidFill>
                  <a:schemeClr val="bg1"/>
                </a:solidFill>
                <a:latin typeface="Titillium Web" panose="00000500000000000000" pitchFamily="2" charset="0"/>
                <a:ea typeface="MS Mincho" pitchFamily="49" charset="-128"/>
                <a:cs typeface="Times New Roman" panose="02020603050405020304" pitchFamily="18" charset="0"/>
              </a:rPr>
              <a:t>ATTESTAZIONE DEL SILENZIO ASSENSO</a:t>
            </a:r>
          </a:p>
        </p:txBody>
      </p:sp>
    </p:spTree>
    <p:extLst>
      <p:ext uri="{BB962C8B-B14F-4D97-AF65-F5344CB8AC3E}">
        <p14:creationId xmlns:p14="http://schemas.microsoft.com/office/powerpoint/2010/main" val="114146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374651"/>
            <a:ext cx="7886700" cy="1325563"/>
          </a:xfrm>
        </p:spPr>
        <p:txBody>
          <a:bodyPr/>
          <a:lstStyle/>
          <a:p>
            <a:r>
              <a:rPr lang="it-IT" dirty="0"/>
              <a:t>Indicazioni per una corretta gestione delle conferenze</a:t>
            </a:r>
          </a:p>
        </p:txBody>
      </p:sp>
      <p:sp>
        <p:nvSpPr>
          <p:cNvPr id="9" name="Rettangolo 8">
            <a:extLst>
              <a:ext uri="{FF2B5EF4-FFF2-40B4-BE49-F238E27FC236}">
                <a16:creationId xmlns:a16="http://schemas.microsoft.com/office/drawing/2014/main" id="{FF255D8B-0B22-44DD-845B-D1D86F37FE1C}"/>
              </a:ext>
            </a:extLst>
          </p:cNvPr>
          <p:cNvSpPr>
            <a:spLocks noChangeArrowheads="1"/>
          </p:cNvSpPr>
          <p:nvPr/>
        </p:nvSpPr>
        <p:spPr bwMode="auto">
          <a:xfrm>
            <a:off x="271959" y="3249647"/>
            <a:ext cx="8777448" cy="2567369"/>
          </a:xfrm>
          <a:prstGeom prst="rect">
            <a:avLst/>
          </a:prstGeom>
          <a:noFill/>
          <a:ln w="9525">
            <a:noFill/>
            <a:miter lim="800000"/>
            <a:headEnd/>
            <a:tailEnd/>
          </a:ln>
        </p:spPr>
        <p:txBody>
          <a:bodyPr wrap="square">
            <a:spAutoFit/>
          </a:bodyPr>
          <a:lstStyle/>
          <a:p>
            <a:pPr marL="174625" indent="-174625">
              <a:spcBef>
                <a:spcPts val="225"/>
              </a:spcBef>
              <a:spcAft>
                <a:spcPts val="300"/>
              </a:spcAft>
              <a:buFont typeface="Wingdings" pitchFamily="2" charset="2"/>
              <a:buChar char="§"/>
            </a:pPr>
            <a:r>
              <a:rPr lang="it-IT" sz="1400" dirty="0" smtClean="0">
                <a:latin typeface="Titillium Web"/>
              </a:rPr>
              <a:t>Ricorso </a:t>
            </a:r>
            <a:r>
              <a:rPr lang="it-IT" sz="1400" dirty="0">
                <a:latin typeface="Titillium Web"/>
              </a:rPr>
              <a:t>alla </a:t>
            </a:r>
            <a:r>
              <a:rPr lang="it-IT" sz="1400" b="1" dirty="0">
                <a:latin typeface="Titillium Web"/>
              </a:rPr>
              <a:t>conferenza preliminare </a:t>
            </a:r>
            <a:r>
              <a:rPr lang="it-IT" sz="1400" dirty="0">
                <a:latin typeface="Titillium Web"/>
              </a:rPr>
              <a:t>quale fase fondamentale per passare dalla progettazione preliminare a quella definitiva con gli elementi necessari    per ottenere i pareri positivi </a:t>
            </a:r>
          </a:p>
          <a:p>
            <a:pPr marL="174625" indent="-174625">
              <a:spcBef>
                <a:spcPts val="225"/>
              </a:spcBef>
              <a:spcAft>
                <a:spcPts val="300"/>
              </a:spcAft>
              <a:buFont typeface="Wingdings" pitchFamily="2" charset="2"/>
              <a:buChar char="§"/>
            </a:pPr>
            <a:r>
              <a:rPr lang="it-IT" sz="1400" dirty="0" smtClean="0">
                <a:latin typeface="Titillium Web"/>
              </a:rPr>
              <a:t>Redazione </a:t>
            </a:r>
            <a:r>
              <a:rPr lang="it-IT" sz="1400" dirty="0">
                <a:latin typeface="Titillium Web"/>
              </a:rPr>
              <a:t>chiara e completa dell’atto di indizione, con l’</a:t>
            </a:r>
            <a:r>
              <a:rPr lang="it-IT" sz="1400" b="1" dirty="0">
                <a:latin typeface="Titillium Web"/>
              </a:rPr>
              <a:t>indicazione esplicita di pareri, nulla osta o autorizzazioni </a:t>
            </a:r>
            <a:r>
              <a:rPr lang="it-IT" sz="1400" dirty="0">
                <a:latin typeface="Titillium Web"/>
              </a:rPr>
              <a:t>richieste</a:t>
            </a:r>
          </a:p>
          <a:p>
            <a:pPr marL="174625" indent="-174625">
              <a:spcBef>
                <a:spcPts val="225"/>
              </a:spcBef>
              <a:spcAft>
                <a:spcPts val="300"/>
              </a:spcAft>
              <a:buFont typeface="Wingdings" pitchFamily="2" charset="2"/>
              <a:buChar char="§"/>
            </a:pPr>
            <a:r>
              <a:rPr lang="it-IT" sz="1400" b="1" dirty="0" smtClean="0">
                <a:latin typeface="Titillium Web"/>
              </a:rPr>
              <a:t>Organizzazione </a:t>
            </a:r>
            <a:r>
              <a:rPr lang="it-IT" sz="1400" b="1" dirty="0">
                <a:latin typeface="Titillium Web"/>
              </a:rPr>
              <a:t>funzionale e ordinata della documentazione di progetto</a:t>
            </a:r>
            <a:r>
              <a:rPr lang="it-IT" sz="1400" dirty="0">
                <a:latin typeface="Titillium Web"/>
              </a:rPr>
              <a:t>, suddivisa per tipologia di elaborato e/o materia</a:t>
            </a:r>
          </a:p>
          <a:p>
            <a:pPr marL="174625" indent="-174625">
              <a:spcBef>
                <a:spcPts val="225"/>
              </a:spcBef>
              <a:spcAft>
                <a:spcPts val="300"/>
              </a:spcAft>
              <a:buFont typeface="Wingdings" pitchFamily="2" charset="2"/>
              <a:buChar char="§"/>
            </a:pPr>
            <a:r>
              <a:rPr lang="it-IT" sz="1400" dirty="0">
                <a:latin typeface="Titillium Web"/>
              </a:rPr>
              <a:t>Prediligere l’</a:t>
            </a:r>
            <a:r>
              <a:rPr lang="it-IT" sz="1400" b="1" dirty="0">
                <a:latin typeface="Titillium Web"/>
              </a:rPr>
              <a:t>utilizzo di piattaforme </a:t>
            </a:r>
            <a:r>
              <a:rPr lang="it-IT" sz="1400" b="1" i="1" dirty="0" err="1">
                <a:latin typeface="Titillium Web"/>
              </a:rPr>
              <a:t>cloud</a:t>
            </a:r>
            <a:r>
              <a:rPr lang="it-IT" sz="1400" b="1" dirty="0">
                <a:latin typeface="Titillium Web"/>
              </a:rPr>
              <a:t>  </a:t>
            </a:r>
            <a:r>
              <a:rPr lang="it-IT" sz="1400" dirty="0">
                <a:latin typeface="Titillium Web"/>
              </a:rPr>
              <a:t>per l’accesso alla documentazione di progetto</a:t>
            </a:r>
          </a:p>
          <a:p>
            <a:pPr marL="174625" indent="-174625">
              <a:spcBef>
                <a:spcPts val="225"/>
              </a:spcBef>
              <a:spcAft>
                <a:spcPts val="300"/>
              </a:spcAft>
              <a:buFont typeface="Wingdings" pitchFamily="2" charset="2"/>
              <a:buChar char="§"/>
            </a:pPr>
            <a:r>
              <a:rPr lang="it-IT" sz="1400" b="1" dirty="0">
                <a:latin typeface="Titillium Web"/>
              </a:rPr>
              <a:t>Sospensione dei termini </a:t>
            </a:r>
            <a:r>
              <a:rPr lang="it-IT" sz="1400" dirty="0">
                <a:latin typeface="Titillium Web"/>
              </a:rPr>
              <a:t>di conclusione in caso di richieste di integrazioni documentali </a:t>
            </a:r>
            <a:r>
              <a:rPr lang="it-IT" sz="1400" dirty="0" smtClean="0">
                <a:latin typeface="Titillium Web"/>
              </a:rPr>
              <a:t>(entro </a:t>
            </a:r>
            <a:r>
              <a:rPr lang="it-IT" sz="1400" dirty="0">
                <a:latin typeface="Titillium Web"/>
              </a:rPr>
              <a:t>i </a:t>
            </a:r>
            <a:r>
              <a:rPr lang="it-IT" sz="1400" dirty="0" smtClean="0">
                <a:latin typeface="Titillium Web"/>
              </a:rPr>
              <a:t>termini)</a:t>
            </a:r>
            <a:endParaRPr lang="it-IT" sz="1400" dirty="0">
              <a:latin typeface="Titillium Web"/>
            </a:endParaRPr>
          </a:p>
          <a:p>
            <a:pPr marL="174625" indent="-174625">
              <a:spcBef>
                <a:spcPts val="225"/>
              </a:spcBef>
              <a:spcAft>
                <a:spcPts val="300"/>
              </a:spcAft>
              <a:buFont typeface="Wingdings" pitchFamily="2" charset="2"/>
              <a:buChar char="§"/>
            </a:pPr>
            <a:r>
              <a:rPr lang="it-IT" sz="1400" dirty="0">
                <a:latin typeface="Titillium Web"/>
              </a:rPr>
              <a:t>Rigida applicazione delle norme in materia di </a:t>
            </a:r>
            <a:r>
              <a:rPr lang="it-IT" sz="1400" b="1" dirty="0">
                <a:latin typeface="Titillium Web"/>
              </a:rPr>
              <a:t>silenzio assenso </a:t>
            </a:r>
            <a:r>
              <a:rPr lang="it-IT" sz="1400" dirty="0">
                <a:latin typeface="Titillium Web"/>
              </a:rPr>
              <a:t>e </a:t>
            </a:r>
            <a:r>
              <a:rPr lang="it-IT" sz="1400" b="1" dirty="0">
                <a:latin typeface="Titillium Web"/>
              </a:rPr>
              <a:t>inefficacia dei pareri resi dopo i termini</a:t>
            </a:r>
          </a:p>
        </p:txBody>
      </p:sp>
      <p:sp>
        <p:nvSpPr>
          <p:cNvPr id="10" name="Figura a mano libera 7">
            <a:extLst>
              <a:ext uri="{FF2B5EF4-FFF2-40B4-BE49-F238E27FC236}">
                <a16:creationId xmlns:a16="http://schemas.microsoft.com/office/drawing/2014/main" id="{567BB355-6AB0-4958-B003-9C341B7821B9}"/>
              </a:ext>
            </a:extLst>
          </p:cNvPr>
          <p:cNvSpPr/>
          <p:nvPr/>
        </p:nvSpPr>
        <p:spPr>
          <a:xfrm>
            <a:off x="194072" y="1889004"/>
            <a:ext cx="8751146" cy="717947"/>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a:ln>
            <a:solidFill>
              <a:srgbClr val="01478D"/>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42863" tIns="42863" rIns="42863" bIns="42863" spcCol="1270" anchor="ctr"/>
          <a:lstStyle/>
          <a:p>
            <a:pPr algn="ctr" defTabSz="866775">
              <a:lnSpc>
                <a:spcPct val="90000"/>
              </a:lnSpc>
              <a:spcAft>
                <a:spcPts val="450"/>
              </a:spcAft>
              <a:defRPr/>
            </a:pPr>
            <a:r>
              <a:rPr lang="it-IT" sz="1400" cap="small" dirty="0">
                <a:latin typeface="Titillium Web"/>
              </a:rPr>
              <a:t>La conferenza di servizi di tipo </a:t>
            </a:r>
            <a:r>
              <a:rPr lang="it-IT" sz="1400" b="1" cap="small" dirty="0">
                <a:latin typeface="Titillium Web"/>
              </a:rPr>
              <a:t>decisorio</a:t>
            </a:r>
            <a:r>
              <a:rPr lang="it-IT" sz="1400" cap="small" dirty="0">
                <a:latin typeface="Titillium Web"/>
              </a:rPr>
              <a:t> è un modulo ricorrente in tutte le procedure di autorizzazione unica.</a:t>
            </a:r>
          </a:p>
          <a:p>
            <a:pPr algn="ctr" defTabSz="866775">
              <a:lnSpc>
                <a:spcPct val="90000"/>
              </a:lnSpc>
              <a:spcAft>
                <a:spcPts val="450"/>
              </a:spcAft>
              <a:defRPr/>
            </a:pPr>
            <a:r>
              <a:rPr lang="it-IT" sz="1400" cap="small" dirty="0">
                <a:latin typeface="Titillium Web"/>
              </a:rPr>
              <a:t>E’ fondamentale conoscere il suo </a:t>
            </a:r>
            <a:r>
              <a:rPr lang="it-IT" sz="1400" b="1" cap="small" dirty="0">
                <a:latin typeface="Titillium Web"/>
              </a:rPr>
              <a:t>funzionamento</a:t>
            </a:r>
            <a:r>
              <a:rPr lang="it-IT" sz="1400" cap="small" dirty="0">
                <a:latin typeface="Titillium Web"/>
              </a:rPr>
              <a:t> per una </a:t>
            </a:r>
            <a:r>
              <a:rPr lang="it-IT" sz="1400" b="1" cap="small" dirty="0">
                <a:latin typeface="Titillium Web"/>
              </a:rPr>
              <a:t>celere approvazione del progetto</a:t>
            </a:r>
          </a:p>
        </p:txBody>
      </p:sp>
      <p:sp>
        <p:nvSpPr>
          <p:cNvPr id="15" name="Figura a mano libera 15">
            <a:extLst>
              <a:ext uri="{FF2B5EF4-FFF2-40B4-BE49-F238E27FC236}">
                <a16:creationId xmlns:a16="http://schemas.microsoft.com/office/drawing/2014/main" id="{06987F41-AB3B-4AA4-A31E-2758664A2CF2}"/>
              </a:ext>
            </a:extLst>
          </p:cNvPr>
          <p:cNvSpPr/>
          <p:nvPr/>
        </p:nvSpPr>
        <p:spPr>
          <a:xfrm>
            <a:off x="198835" y="2655062"/>
            <a:ext cx="2624138" cy="526284"/>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42863" tIns="42863" rIns="42863" bIns="0" spcCol="1270" anchor="ctr"/>
          <a:lstStyle/>
          <a:p>
            <a:pPr algn="ctr" defTabSz="866775">
              <a:lnSpc>
                <a:spcPct val="90000"/>
              </a:lnSpc>
              <a:defRPr/>
            </a:pPr>
            <a:r>
              <a:rPr lang="it-IT" sz="1350" b="1" cap="small" dirty="0">
                <a:latin typeface="Titillium Web"/>
              </a:rPr>
              <a:t>Obiettivo dell’amministrazione procedente</a:t>
            </a:r>
          </a:p>
        </p:txBody>
      </p:sp>
      <p:grpSp>
        <p:nvGrpSpPr>
          <p:cNvPr id="16" name="Gruppo 48">
            <a:extLst>
              <a:ext uri="{FF2B5EF4-FFF2-40B4-BE49-F238E27FC236}">
                <a16:creationId xmlns:a16="http://schemas.microsoft.com/office/drawing/2014/main" id="{D0F50A75-6243-4DC1-8337-104C28B18C4E}"/>
              </a:ext>
            </a:extLst>
          </p:cNvPr>
          <p:cNvGrpSpPr>
            <a:grpSpLocks/>
          </p:cNvGrpSpPr>
          <p:nvPr/>
        </p:nvGrpSpPr>
        <p:grpSpPr bwMode="auto">
          <a:xfrm rot="5400000">
            <a:off x="2846786" y="2816511"/>
            <a:ext cx="304800" cy="207169"/>
            <a:chOff x="4833886" y="1435247"/>
            <a:chExt cx="407443" cy="275269"/>
          </a:xfrm>
        </p:grpSpPr>
        <p:sp>
          <p:nvSpPr>
            <p:cNvPr id="19" name="Freccia a destra 18">
              <a:extLst>
                <a:ext uri="{FF2B5EF4-FFF2-40B4-BE49-F238E27FC236}">
                  <a16:creationId xmlns:a16="http://schemas.microsoft.com/office/drawing/2014/main" id="{B9C564E1-B93D-471F-9A21-C93DBA535909}"/>
                </a:ext>
              </a:extLst>
            </p:cNvPr>
            <p:cNvSpPr/>
            <p:nvPr/>
          </p:nvSpPr>
          <p:spPr>
            <a:xfrm rot="16228517">
              <a:off x="4899974" y="1369160"/>
              <a:ext cx="275269" cy="40744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Freccia a destra 4">
              <a:extLst>
                <a:ext uri="{FF2B5EF4-FFF2-40B4-BE49-F238E27FC236}">
                  <a16:creationId xmlns:a16="http://schemas.microsoft.com/office/drawing/2014/main" id="{71BF2A2B-5C8D-4506-918B-025778BBA01F}"/>
                </a:ext>
              </a:extLst>
            </p:cNvPr>
            <p:cNvSpPr/>
            <p:nvPr/>
          </p:nvSpPr>
          <p:spPr>
            <a:xfrm rot="16228517">
              <a:off x="4941106" y="1491463"/>
              <a:ext cx="193005" cy="24510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66738">
                <a:lnSpc>
                  <a:spcPct val="90000"/>
                </a:lnSpc>
                <a:spcAft>
                  <a:spcPct val="35000"/>
                </a:spcAft>
                <a:defRPr/>
              </a:pPr>
              <a:endParaRPr lang="it-IT" sz="1050">
                <a:latin typeface="Titillium Web"/>
              </a:endParaRPr>
            </a:p>
          </p:txBody>
        </p:sp>
      </p:grpSp>
      <p:sp>
        <p:nvSpPr>
          <p:cNvPr id="26" name="CasellaDiTesto 12">
            <a:extLst>
              <a:ext uri="{FF2B5EF4-FFF2-40B4-BE49-F238E27FC236}">
                <a16:creationId xmlns:a16="http://schemas.microsoft.com/office/drawing/2014/main" id="{05AB7F53-56C1-4203-8945-F54E2EEB3796}"/>
              </a:ext>
            </a:extLst>
          </p:cNvPr>
          <p:cNvSpPr txBox="1">
            <a:spLocks noChangeArrowheads="1"/>
          </p:cNvSpPr>
          <p:nvPr/>
        </p:nvSpPr>
        <p:spPr bwMode="auto">
          <a:xfrm>
            <a:off x="3217069" y="2695782"/>
            <a:ext cx="5720694" cy="528350"/>
          </a:xfrm>
          <a:prstGeom prst="rect">
            <a:avLst/>
          </a:prstGeom>
          <a:noFill/>
          <a:ln w="9525">
            <a:noFill/>
            <a:miter lim="800000"/>
            <a:headEnd/>
            <a:tailEnd/>
          </a:ln>
        </p:spPr>
        <p:txBody>
          <a:bodyPr wrap="square">
            <a:spAutoFit/>
          </a:bodyPr>
          <a:lstStyle/>
          <a:p>
            <a:pPr>
              <a:lnSpc>
                <a:spcPts val="1650"/>
              </a:lnSpc>
              <a:spcAft>
                <a:spcPts val="450"/>
              </a:spcAft>
            </a:pPr>
            <a:r>
              <a:rPr lang="it-IT" altLang="it-IT" sz="1400" dirty="0">
                <a:solidFill>
                  <a:srgbClr val="000000"/>
                </a:solidFill>
                <a:latin typeface="Titillium Web" pitchFamily="2" charset="0"/>
              </a:rPr>
              <a:t>Impostare e gestire la conferenza  nel modo corretto, facilitando, al tempo spesso, l’espressione dei pareri da parte degli enti invitati</a:t>
            </a:r>
            <a:endParaRPr lang="it-IT" altLang="it-IT" sz="1400" dirty="0">
              <a:latin typeface="Titillium Web" pitchFamily="2" charset="0"/>
            </a:endParaRPr>
          </a:p>
        </p:txBody>
      </p:sp>
      <p:cxnSp>
        <p:nvCxnSpPr>
          <p:cNvPr id="27" name="Connettore 1 18">
            <a:extLst>
              <a:ext uri="{FF2B5EF4-FFF2-40B4-BE49-F238E27FC236}">
                <a16:creationId xmlns:a16="http://schemas.microsoft.com/office/drawing/2014/main" id="{22863C8C-0491-4263-99AC-B7381C8DB927}"/>
              </a:ext>
            </a:extLst>
          </p:cNvPr>
          <p:cNvCxnSpPr/>
          <p:nvPr/>
        </p:nvCxnSpPr>
        <p:spPr>
          <a:xfrm>
            <a:off x="226218" y="3385179"/>
            <a:ext cx="0" cy="226800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071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9C6026-CEDB-46C6-BFF8-720DE3599E0D}"/>
              </a:ext>
            </a:extLst>
          </p:cNvPr>
          <p:cNvSpPr>
            <a:spLocks noGrp="1"/>
          </p:cNvSpPr>
          <p:nvPr>
            <p:ph type="title"/>
          </p:nvPr>
        </p:nvSpPr>
        <p:spPr>
          <a:xfrm>
            <a:off x="631323" y="2125663"/>
            <a:ext cx="7886700" cy="1325563"/>
          </a:xfrm>
        </p:spPr>
        <p:txBody>
          <a:bodyPr/>
          <a:lstStyle/>
          <a:p>
            <a:r>
              <a:rPr lang="it-IT" dirty="0"/>
              <a:t>L’assetto organizzativo della </a:t>
            </a:r>
            <a:br>
              <a:rPr lang="it-IT" dirty="0"/>
            </a:br>
            <a:r>
              <a:rPr lang="it-IT" dirty="0"/>
              <a:t>Regione Lazio</a:t>
            </a:r>
          </a:p>
        </p:txBody>
      </p:sp>
    </p:spTree>
    <p:extLst>
      <p:ext uri="{BB962C8B-B14F-4D97-AF65-F5344CB8AC3E}">
        <p14:creationId xmlns:p14="http://schemas.microsoft.com/office/powerpoint/2010/main" val="153749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Conferenza simultanea e rappresentanti unici</a:t>
            </a:r>
          </a:p>
        </p:txBody>
      </p:sp>
      <p:sp>
        <p:nvSpPr>
          <p:cNvPr id="20" name="Segnaposto contenuto 2">
            <a:extLst>
              <a:ext uri="{FF2B5EF4-FFF2-40B4-BE49-F238E27FC236}">
                <a16:creationId xmlns:a16="http://schemas.microsoft.com/office/drawing/2014/main" id="{BE241EEE-D18C-456B-B5A9-D140F4550DAD}"/>
              </a:ext>
            </a:extLst>
          </p:cNvPr>
          <p:cNvSpPr>
            <a:spLocks noGrp="1"/>
          </p:cNvSpPr>
          <p:nvPr>
            <p:ph idx="1"/>
          </p:nvPr>
        </p:nvSpPr>
        <p:spPr>
          <a:xfrm>
            <a:off x="106680" y="1423989"/>
            <a:ext cx="7256145" cy="2040466"/>
          </a:xfrm>
        </p:spPr>
        <p:txBody>
          <a:bodyPr>
            <a:normAutofit/>
          </a:bodyPr>
          <a:lstStyle/>
          <a:p>
            <a:pPr marL="0" indent="0" algn="just">
              <a:lnSpc>
                <a:spcPts val="1800"/>
              </a:lnSpc>
              <a:buNone/>
            </a:pPr>
            <a:r>
              <a:rPr lang="it-IT" sz="1400" dirty="0">
                <a:solidFill>
                  <a:schemeClr val="tx1">
                    <a:lumMod val="95000"/>
                    <a:lumOff val="5000"/>
                  </a:schemeClr>
                </a:solidFill>
                <a:latin typeface="Titillium Web" panose="00000500000000000000" pitchFamily="2" charset="0"/>
              </a:rPr>
              <a:t>Il decreto delegato n. 127/2016 ha riordinato la disciplina in materia di conferenza di servizi e semplificato il suo funzionamento, prevedendo che </a:t>
            </a:r>
            <a:r>
              <a:rPr lang="it-IT" sz="1400" b="1" dirty="0">
                <a:solidFill>
                  <a:schemeClr val="tx1">
                    <a:lumMod val="95000"/>
                    <a:lumOff val="5000"/>
                  </a:schemeClr>
                </a:solidFill>
                <a:latin typeface="Titillium Web" panose="00000500000000000000" pitchFamily="2" charset="0"/>
              </a:rPr>
              <a:t>la conferenza decisoria si svolga alla presenza di tutte le AAPP (quindi in forma simultanea) solo nei casi espressamente previsti dalla legge. </a:t>
            </a:r>
          </a:p>
          <a:p>
            <a:pPr algn="just">
              <a:lnSpc>
                <a:spcPts val="1800"/>
              </a:lnSpc>
            </a:pPr>
            <a:endParaRPr lang="it-IT" sz="1400" dirty="0">
              <a:solidFill>
                <a:schemeClr val="tx1">
                  <a:lumMod val="95000"/>
                  <a:lumOff val="5000"/>
                </a:schemeClr>
              </a:solidFill>
              <a:latin typeface="Titillium Web" panose="00000500000000000000" pitchFamily="2" charset="0"/>
            </a:endParaRPr>
          </a:p>
          <a:p>
            <a:pPr algn="just">
              <a:lnSpc>
                <a:spcPts val="1800"/>
              </a:lnSpc>
            </a:pPr>
            <a:r>
              <a:rPr lang="it-IT" sz="1400" dirty="0">
                <a:solidFill>
                  <a:schemeClr val="tx1">
                    <a:lumMod val="95000"/>
                    <a:lumOff val="5000"/>
                  </a:schemeClr>
                </a:solidFill>
                <a:latin typeface="Titillium Web" panose="00000500000000000000" pitchFamily="2" charset="0"/>
              </a:rPr>
              <a:t>&lt;&lt;&lt;&lt;</a:t>
            </a:r>
          </a:p>
        </p:txBody>
      </p:sp>
      <p:sp>
        <p:nvSpPr>
          <p:cNvPr id="21" name="Figura a mano libera 6">
            <a:extLst>
              <a:ext uri="{FF2B5EF4-FFF2-40B4-BE49-F238E27FC236}">
                <a16:creationId xmlns:a16="http://schemas.microsoft.com/office/drawing/2014/main" id="{1F22FAF5-D78B-479E-A216-F0C9462FAAB6}"/>
              </a:ext>
            </a:extLst>
          </p:cNvPr>
          <p:cNvSpPr/>
          <p:nvPr/>
        </p:nvSpPr>
        <p:spPr>
          <a:xfrm>
            <a:off x="182880" y="2441950"/>
            <a:ext cx="8682990" cy="617661"/>
          </a:xfrm>
          <a:custGeom>
            <a:avLst/>
            <a:gdLst>
              <a:gd name="connsiteX0" fmla="*/ 0 w 2159141"/>
              <a:gd name="connsiteY0" fmla="*/ 0 h 693054"/>
              <a:gd name="connsiteX1" fmla="*/ 2159141 w 2159141"/>
              <a:gd name="connsiteY1" fmla="*/ 0 h 693054"/>
              <a:gd name="connsiteX2" fmla="*/ 2159141 w 2159141"/>
              <a:gd name="connsiteY2" fmla="*/ 693054 h 693054"/>
              <a:gd name="connsiteX3" fmla="*/ 0 w 2159141"/>
              <a:gd name="connsiteY3" fmla="*/ 693054 h 693054"/>
              <a:gd name="connsiteX4" fmla="*/ 0 w 2159141"/>
              <a:gd name="connsiteY4" fmla="*/ 0 h 693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141" h="693054">
                <a:moveTo>
                  <a:pt x="0" y="0"/>
                </a:moveTo>
                <a:lnTo>
                  <a:pt x="2159141" y="0"/>
                </a:lnTo>
                <a:lnTo>
                  <a:pt x="2159141" y="693054"/>
                </a:lnTo>
                <a:lnTo>
                  <a:pt x="0" y="693054"/>
                </a:lnTo>
                <a:lnTo>
                  <a:pt x="0" y="0"/>
                </a:lnTo>
                <a:close/>
              </a:path>
            </a:pathLst>
          </a:custGeom>
          <a:solidFill>
            <a:srgbClr val="01478D"/>
          </a:solidFill>
          <a:ln>
            <a:solidFill>
              <a:srgbClr val="01478D"/>
            </a:solidFill>
          </a:ln>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9060" tIns="0" rIns="671639" bIns="0" numCol="1" spcCol="1270" anchor="ctr" anchorCtr="0">
            <a:noAutofit/>
          </a:bodyPr>
          <a:lstStyle/>
          <a:p>
            <a:pPr lvl="0" algn="l" defTabSz="1155700">
              <a:lnSpc>
                <a:spcPts val="1800"/>
              </a:lnSpc>
              <a:spcBef>
                <a:spcPct val="0"/>
              </a:spcBef>
              <a:spcAft>
                <a:spcPct val="35000"/>
              </a:spcAft>
            </a:pPr>
            <a:r>
              <a:rPr lang="it-IT" sz="1400" kern="1200" cap="small" dirty="0">
                <a:latin typeface="Titillium Web" panose="00000500000000000000" pitchFamily="2" charset="0"/>
              </a:rPr>
              <a:t>In questi casi, la partecipazione alla conferenza avviene tramite un “rappresentante unico”per livello territoriale di governo (amministrazioni statali, </a:t>
            </a:r>
            <a:r>
              <a:rPr lang="it-IT" sz="1400" cap="small" dirty="0">
                <a:latin typeface="Titillium Web" panose="00000500000000000000" pitchFamily="2" charset="0"/>
              </a:rPr>
              <a:t>r</a:t>
            </a:r>
            <a:r>
              <a:rPr lang="it-IT" sz="1400" kern="1200" cap="small" dirty="0">
                <a:latin typeface="Titillium Web" panose="00000500000000000000" pitchFamily="2" charset="0"/>
              </a:rPr>
              <a:t>egione, ente locale)</a:t>
            </a:r>
          </a:p>
        </p:txBody>
      </p:sp>
      <p:sp>
        <p:nvSpPr>
          <p:cNvPr id="24" name="Freccia angolare in su 23">
            <a:extLst>
              <a:ext uri="{FF2B5EF4-FFF2-40B4-BE49-F238E27FC236}">
                <a16:creationId xmlns:a16="http://schemas.microsoft.com/office/drawing/2014/main" id="{B69F293D-6E52-403D-9FBA-A5A52D7B1966}"/>
              </a:ext>
            </a:extLst>
          </p:cNvPr>
          <p:cNvSpPr/>
          <p:nvPr/>
        </p:nvSpPr>
        <p:spPr>
          <a:xfrm rot="5400000">
            <a:off x="12650" y="3378469"/>
            <a:ext cx="905521" cy="570919"/>
          </a:xfrm>
          <a:prstGeom prst="bentUpArrow">
            <a:avLst>
              <a:gd name="adj1" fmla="val 33214"/>
              <a:gd name="adj2" fmla="val 39373"/>
              <a:gd name="adj3" fmla="val 35266"/>
            </a:avLst>
          </a:prstGeom>
          <a:solidFill>
            <a:srgbClr val="01478D"/>
          </a:solidFill>
          <a:ln>
            <a:solidFill>
              <a:srgbClr val="01478D"/>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it-IT" sz="1400">
              <a:latin typeface="Titillium Web" panose="00000500000000000000" pitchFamily="2" charset="0"/>
            </a:endParaRPr>
          </a:p>
        </p:txBody>
      </p:sp>
      <p:sp>
        <p:nvSpPr>
          <p:cNvPr id="25" name="Segnaposto contenuto 2">
            <a:extLst>
              <a:ext uri="{FF2B5EF4-FFF2-40B4-BE49-F238E27FC236}">
                <a16:creationId xmlns:a16="http://schemas.microsoft.com/office/drawing/2014/main" id="{ED60E3E1-E5F0-4A9A-89AF-3F523CB8CCDD}"/>
              </a:ext>
            </a:extLst>
          </p:cNvPr>
          <p:cNvSpPr txBox="1">
            <a:spLocks/>
          </p:cNvSpPr>
          <p:nvPr/>
        </p:nvSpPr>
        <p:spPr>
          <a:xfrm>
            <a:off x="818689" y="3287732"/>
            <a:ext cx="4020011" cy="1688354"/>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it-IT" sz="1400" dirty="0">
                <a:solidFill>
                  <a:schemeClr val="tx1">
                    <a:lumMod val="95000"/>
                    <a:lumOff val="5000"/>
                  </a:schemeClr>
                </a:solidFill>
                <a:latin typeface="Titillium Web" panose="00000500000000000000" pitchFamily="2" charset="0"/>
              </a:rPr>
              <a:t>Le Regioni, in base al decreto, definiscono autonomamente le modalità di designazione del rappresentante unico nonché l’eventuale partecipazione di quest’ultimo ai lavori della conferenza simultanea.</a:t>
            </a:r>
          </a:p>
        </p:txBody>
      </p:sp>
      <p:sp>
        <p:nvSpPr>
          <p:cNvPr id="26" name="Figura a mano libera 24">
            <a:extLst>
              <a:ext uri="{FF2B5EF4-FFF2-40B4-BE49-F238E27FC236}">
                <a16:creationId xmlns:a16="http://schemas.microsoft.com/office/drawing/2014/main" id="{825D8AD4-B1CD-4AEE-9FFE-B412B54A6F99}"/>
              </a:ext>
            </a:extLst>
          </p:cNvPr>
          <p:cNvSpPr/>
          <p:nvPr/>
        </p:nvSpPr>
        <p:spPr>
          <a:xfrm>
            <a:off x="890897" y="4418515"/>
            <a:ext cx="3947803" cy="1331663"/>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a:ln>
            <a:solidFill>
              <a:srgbClr val="01478D"/>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ct val="90000"/>
              </a:lnSpc>
              <a:spcBef>
                <a:spcPct val="0"/>
              </a:spcBef>
            </a:pPr>
            <a:r>
              <a:rPr lang="it-IT" sz="1400" cap="small" dirty="0">
                <a:latin typeface="Titillium Web" panose="00000500000000000000" pitchFamily="2" charset="0"/>
              </a:rPr>
              <a:t>Esigenza di disciplinare il processo di individuazione del rappresentante unico e il funzionamento </a:t>
            </a:r>
            <a:br>
              <a:rPr lang="it-IT" sz="1400" cap="small" dirty="0">
                <a:latin typeface="Titillium Web" panose="00000500000000000000" pitchFamily="2" charset="0"/>
              </a:rPr>
            </a:br>
            <a:r>
              <a:rPr lang="it-IT" sz="1400" cap="small" dirty="0">
                <a:latin typeface="Titillium Web" panose="00000500000000000000" pitchFamily="2" charset="0"/>
              </a:rPr>
              <a:t>della conferenza di servizi «interna»</a:t>
            </a:r>
          </a:p>
        </p:txBody>
      </p:sp>
      <p:grpSp>
        <p:nvGrpSpPr>
          <p:cNvPr id="32" name="Gruppo 31">
            <a:extLst>
              <a:ext uri="{FF2B5EF4-FFF2-40B4-BE49-F238E27FC236}">
                <a16:creationId xmlns:a16="http://schemas.microsoft.com/office/drawing/2014/main" id="{3228327F-F978-4E7E-B509-A8F0E7C14CF7}"/>
              </a:ext>
            </a:extLst>
          </p:cNvPr>
          <p:cNvGrpSpPr/>
          <p:nvPr/>
        </p:nvGrpSpPr>
        <p:grpSpPr>
          <a:xfrm>
            <a:off x="4550786" y="3211168"/>
            <a:ext cx="4316989" cy="2626155"/>
            <a:chOff x="-716011" y="380264"/>
            <a:chExt cx="6456177" cy="3905430"/>
          </a:xfrm>
        </p:grpSpPr>
        <p:sp>
          <p:nvSpPr>
            <p:cNvPr id="33" name="Rettangolo 32">
              <a:extLst>
                <a:ext uri="{FF2B5EF4-FFF2-40B4-BE49-F238E27FC236}">
                  <a16:creationId xmlns:a16="http://schemas.microsoft.com/office/drawing/2014/main" id="{4FBE2B91-6C86-4B89-86EF-638F4F208064}"/>
                </a:ext>
              </a:extLst>
            </p:cNvPr>
            <p:cNvSpPr/>
            <p:nvPr/>
          </p:nvSpPr>
          <p:spPr>
            <a:xfrm>
              <a:off x="9864" y="380264"/>
              <a:ext cx="5730302" cy="3769678"/>
            </a:xfrm>
            <a:prstGeom prst="rect">
              <a:avLst/>
            </a:prstGeom>
            <a:ln>
              <a:solidFill>
                <a:srgbClr val="01478D"/>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4" name="Rettangolo 33">
              <a:extLst>
                <a:ext uri="{FF2B5EF4-FFF2-40B4-BE49-F238E27FC236}">
                  <a16:creationId xmlns:a16="http://schemas.microsoft.com/office/drawing/2014/main" id="{4CFA0AD6-884C-4E32-B1B7-1245F6A3656C}"/>
                </a:ext>
              </a:extLst>
            </p:cNvPr>
            <p:cNvSpPr/>
            <p:nvPr/>
          </p:nvSpPr>
          <p:spPr>
            <a:xfrm>
              <a:off x="-716011" y="399084"/>
              <a:ext cx="6274501" cy="38866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108000" rIns="68580" bIns="68580" numCol="1" spcCol="1270" anchor="t" anchorCtr="0">
              <a:noAutofit/>
            </a:bodyPr>
            <a:lstStyle/>
            <a:p>
              <a:pPr lvl="0" algn="l" defTabSz="800100">
                <a:lnSpc>
                  <a:spcPct val="90000"/>
                </a:lnSpc>
                <a:spcBef>
                  <a:spcPts val="1200"/>
                </a:spcBef>
                <a:spcAft>
                  <a:spcPts val="600"/>
                </a:spcAft>
              </a:pPr>
              <a:r>
                <a:rPr lang="it-IT" sz="1400" b="1" kern="1200" dirty="0">
                  <a:solidFill>
                    <a:schemeClr val="tx2"/>
                  </a:solidFill>
                  <a:latin typeface="Titillium Web" panose="00000500000000000000" pitchFamily="2" charset="0"/>
                </a:rPr>
                <a:t>Amministrazioni o enti riconducibili alla Regione Lazio</a:t>
              </a:r>
            </a:p>
            <a:p>
              <a:pPr marL="428625" lvl="0" indent="-342900">
                <a:spcAft>
                  <a:spcPts val="600"/>
                </a:spcAft>
                <a:buClr>
                  <a:srgbClr val="1D6295"/>
                </a:buClr>
                <a:buFont typeface="Wingdings" pitchFamily="2" charset="2"/>
                <a:buChar char="§"/>
              </a:pPr>
              <a:r>
                <a:rPr lang="it-IT" sz="1400" dirty="0">
                  <a:latin typeface="Titillium Web" panose="00000500000000000000" pitchFamily="2" charset="0"/>
                </a:rPr>
                <a:t>Direzioni e agenzie regionali</a:t>
              </a:r>
            </a:p>
            <a:p>
              <a:pPr marL="428625" lvl="0" indent="-342900">
                <a:spcAft>
                  <a:spcPts val="600"/>
                </a:spcAft>
                <a:buClr>
                  <a:srgbClr val="1D6295"/>
                </a:buClr>
                <a:buFont typeface="Wingdings" pitchFamily="2" charset="2"/>
                <a:buChar char="§"/>
              </a:pPr>
              <a:r>
                <a:rPr lang="it-IT" sz="1400" dirty="0">
                  <a:latin typeface="Titillium Web" panose="00000500000000000000" pitchFamily="2" charset="0"/>
                </a:rPr>
                <a:t>Aziende sanitarie locali (ASL)</a:t>
              </a:r>
            </a:p>
            <a:p>
              <a:pPr marL="428625" lvl="0" indent="-342900">
                <a:spcAft>
                  <a:spcPts val="600"/>
                </a:spcAft>
                <a:buClr>
                  <a:srgbClr val="1D6295"/>
                </a:buClr>
                <a:buFont typeface="Wingdings" pitchFamily="2" charset="2"/>
                <a:buChar char="§"/>
              </a:pPr>
              <a:r>
                <a:rPr lang="it-IT" sz="1400" dirty="0">
                  <a:latin typeface="Titillium Web" panose="00000500000000000000" pitchFamily="2" charset="0"/>
                </a:rPr>
                <a:t>Enti Parco regionali</a:t>
              </a:r>
            </a:p>
            <a:p>
              <a:pPr marL="428625" indent="-342900">
                <a:spcAft>
                  <a:spcPts val="600"/>
                </a:spcAft>
                <a:buClr>
                  <a:srgbClr val="1D6295"/>
                </a:buClr>
                <a:buFont typeface="Wingdings" pitchFamily="2" charset="2"/>
                <a:buChar char="§"/>
              </a:pPr>
              <a:r>
                <a:rPr lang="it-IT" sz="1400" dirty="0">
                  <a:latin typeface="Titillium Web" panose="00000500000000000000" pitchFamily="2" charset="0"/>
                </a:rPr>
                <a:t>Agenzia Regionale Protezione Ambientale (ARPA Lazio)</a:t>
              </a:r>
            </a:p>
            <a:p>
              <a:pPr marL="428625" lvl="0" indent="-342900">
                <a:spcAft>
                  <a:spcPts val="600"/>
                </a:spcAft>
                <a:buClr>
                  <a:srgbClr val="1D6295"/>
                </a:buClr>
                <a:buFont typeface="Wingdings" pitchFamily="2" charset="2"/>
                <a:buChar char="§"/>
              </a:pPr>
              <a:r>
                <a:rPr lang="it-IT" sz="1400" dirty="0">
                  <a:latin typeface="Titillium Web" panose="00000500000000000000" pitchFamily="2" charset="0"/>
                </a:rPr>
                <a:t>Azienda Strade Lazio (ASTRAL) </a:t>
              </a:r>
              <a:r>
                <a:rPr lang="it-IT" sz="1400" dirty="0" err="1">
                  <a:latin typeface="Titillium Web" panose="00000500000000000000" pitchFamily="2" charset="0"/>
                </a:rPr>
                <a:t>S.p.A</a:t>
              </a:r>
              <a:endParaRPr lang="it-IT" sz="1400" dirty="0">
                <a:latin typeface="Titillium Web" panose="00000500000000000000" pitchFamily="2" charset="0"/>
              </a:endParaRPr>
            </a:p>
            <a:p>
              <a:pPr marL="428625" lvl="0" indent="-342900">
                <a:spcAft>
                  <a:spcPts val="600"/>
                </a:spcAft>
                <a:buClr>
                  <a:srgbClr val="1D6295"/>
                </a:buClr>
                <a:buFont typeface="Wingdings" pitchFamily="2" charset="2"/>
                <a:buChar char="§"/>
              </a:pPr>
              <a:endParaRPr lang="it-IT" sz="1400" dirty="0">
                <a:latin typeface="Titillium Web" panose="00000500000000000000" pitchFamily="2" charset="0"/>
              </a:endParaRPr>
            </a:p>
            <a:p>
              <a:pPr marL="428625" lvl="0" indent="-342900">
                <a:spcAft>
                  <a:spcPts val="600"/>
                </a:spcAft>
                <a:buClr>
                  <a:srgbClr val="1D6295"/>
                </a:buClr>
                <a:buFont typeface="Wingdings" pitchFamily="2" charset="2"/>
                <a:buChar char="§"/>
              </a:pPr>
              <a:endParaRPr lang="it-IT" sz="1400" dirty="0">
                <a:latin typeface="Titillium Web" panose="00000500000000000000" pitchFamily="2" charset="0"/>
              </a:endParaRPr>
            </a:p>
            <a:p>
              <a:pPr marL="428625" lvl="0" indent="-342900">
                <a:spcAft>
                  <a:spcPts val="600"/>
                </a:spcAft>
                <a:buClr>
                  <a:srgbClr val="1D6295"/>
                </a:buClr>
                <a:buFont typeface="Wingdings" pitchFamily="2" charset="2"/>
                <a:buChar char="§"/>
              </a:pPr>
              <a:endParaRPr lang="it-IT" sz="1400" dirty="0">
                <a:latin typeface="Titillium Web" panose="00000500000000000000" pitchFamily="2" charset="0"/>
              </a:endParaRPr>
            </a:p>
          </p:txBody>
        </p:sp>
      </p:grpSp>
    </p:spTree>
    <p:extLst>
      <p:ext uri="{BB962C8B-B14F-4D97-AF65-F5344CB8AC3E}">
        <p14:creationId xmlns:p14="http://schemas.microsoft.com/office/powerpoint/2010/main" val="195002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54882"/>
            <a:ext cx="7886700" cy="1325563"/>
          </a:xfrm>
        </p:spPr>
        <p:txBody>
          <a:bodyPr/>
          <a:lstStyle/>
          <a:p>
            <a:r>
              <a:rPr lang="it-IT" dirty="0"/>
              <a:t>L’Ufficio RURCDS della </a:t>
            </a:r>
            <a:br>
              <a:rPr lang="it-IT" dirty="0"/>
            </a:br>
            <a:r>
              <a:rPr lang="it-IT" dirty="0"/>
              <a:t>Regione Lazio</a:t>
            </a:r>
          </a:p>
        </p:txBody>
      </p:sp>
      <p:sp>
        <p:nvSpPr>
          <p:cNvPr id="14" name="Segnaposto contenuto 2">
            <a:extLst>
              <a:ext uri="{FF2B5EF4-FFF2-40B4-BE49-F238E27FC236}">
                <a16:creationId xmlns:a16="http://schemas.microsoft.com/office/drawing/2014/main" id="{C82793BD-B21D-4134-B131-084F90A17C03}"/>
              </a:ext>
            </a:extLst>
          </p:cNvPr>
          <p:cNvSpPr txBox="1">
            <a:spLocks/>
          </p:cNvSpPr>
          <p:nvPr/>
        </p:nvSpPr>
        <p:spPr>
          <a:xfrm>
            <a:off x="200025" y="1293357"/>
            <a:ext cx="8296275" cy="1629702"/>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Clr>
                <a:srgbClr val="1D6295"/>
              </a:buClr>
              <a:buNone/>
            </a:pPr>
            <a:r>
              <a:rPr lang="it-IT" sz="1400" dirty="0">
                <a:solidFill>
                  <a:schemeClr val="tx1">
                    <a:lumMod val="95000"/>
                    <a:lumOff val="5000"/>
                  </a:schemeClr>
                </a:solidFill>
                <a:latin typeface="Titillium Web" panose="00000500000000000000" pitchFamily="2" charset="0"/>
              </a:rPr>
              <a:t>Nel 2017 è stato istituito un ufficio di coordinamento, oggi collocato nella Direzione Generale,</a:t>
            </a:r>
            <a:br>
              <a:rPr lang="it-IT" sz="1400" dirty="0">
                <a:solidFill>
                  <a:schemeClr val="tx1">
                    <a:lumMod val="95000"/>
                    <a:lumOff val="5000"/>
                  </a:schemeClr>
                </a:solidFill>
                <a:latin typeface="Titillium Web" panose="00000500000000000000" pitchFamily="2" charset="0"/>
              </a:rPr>
            </a:br>
            <a:r>
              <a:rPr lang="it-IT" sz="1400" dirty="0">
                <a:solidFill>
                  <a:schemeClr val="tx1">
                    <a:lumMod val="95000"/>
                    <a:lumOff val="5000"/>
                  </a:schemeClr>
                </a:solidFill>
                <a:latin typeface="Titillium Web" panose="00000500000000000000" pitchFamily="2" charset="0"/>
              </a:rPr>
              <a:t>con le seguenti funzioni:</a:t>
            </a:r>
          </a:p>
          <a:p>
            <a:pPr marL="363538" indent="-269875" algn="just">
              <a:lnSpc>
                <a:spcPct val="100000"/>
              </a:lnSpc>
              <a:buClr>
                <a:srgbClr val="1D6295"/>
              </a:buClr>
              <a:buFont typeface="Wingdings" panose="05000000000000000000" pitchFamily="2" charset="2"/>
              <a:buChar char="§"/>
            </a:pPr>
            <a:r>
              <a:rPr lang="it-IT" sz="1400" dirty="0">
                <a:solidFill>
                  <a:schemeClr val="tx1">
                    <a:lumMod val="95000"/>
                    <a:lumOff val="5000"/>
                  </a:schemeClr>
                </a:solidFill>
                <a:latin typeface="Titillium Web" panose="00000500000000000000" pitchFamily="2" charset="0"/>
              </a:rPr>
              <a:t>acquisire le convocazioni alle conferenze di servizi che coinvolgono  enti ed amministrazioni ricompresi nel livello territoriale regionale, per verificare la regolarità dell’atto di indizione e gli interessi coinvolti nel procedimento;</a:t>
            </a:r>
          </a:p>
          <a:p>
            <a:pPr marL="363538" indent="-269875" algn="just">
              <a:lnSpc>
                <a:spcPct val="100000"/>
              </a:lnSpc>
              <a:buClr>
                <a:srgbClr val="1D6295"/>
              </a:buClr>
              <a:buFont typeface="Wingdings" panose="05000000000000000000" pitchFamily="2" charset="2"/>
              <a:buChar char="§"/>
            </a:pPr>
            <a:r>
              <a:rPr lang="it-IT" sz="1400" dirty="0">
                <a:solidFill>
                  <a:schemeClr val="tx1">
                    <a:lumMod val="95000"/>
                    <a:lumOff val="5000"/>
                  </a:schemeClr>
                </a:solidFill>
                <a:latin typeface="Titillium Web" panose="00000500000000000000" pitchFamily="2" charset="0"/>
              </a:rPr>
              <a:t>indire </a:t>
            </a:r>
            <a:r>
              <a:rPr lang="it-IT" sz="1400" b="1" dirty="0">
                <a:solidFill>
                  <a:schemeClr val="tx1">
                    <a:lumMod val="95000"/>
                    <a:lumOff val="5000"/>
                  </a:schemeClr>
                </a:solidFill>
                <a:latin typeface="Titillium Web" panose="00000500000000000000" pitchFamily="2" charset="0"/>
              </a:rPr>
              <a:t>la conferenza di servizi interna tra le strutture regionali interessate</a:t>
            </a:r>
            <a:r>
              <a:rPr lang="it-IT" sz="1400" dirty="0">
                <a:solidFill>
                  <a:schemeClr val="tx1">
                    <a:lumMod val="95000"/>
                    <a:lumOff val="5000"/>
                  </a:schemeClr>
                </a:solidFill>
                <a:latin typeface="Titillium Web" panose="00000500000000000000" pitchFamily="2" charset="0"/>
              </a:rPr>
              <a:t>, finalizzata all’acquisizione di tutti i pareri, nulla osta o atti di assenso comunque denominati da rendere nella conferenza simultanea;</a:t>
            </a:r>
          </a:p>
          <a:p>
            <a:pPr marL="363538" indent="-269875" algn="just">
              <a:lnSpc>
                <a:spcPct val="100000"/>
              </a:lnSpc>
              <a:buClr>
                <a:srgbClr val="1D6295"/>
              </a:buClr>
              <a:buFont typeface="Wingdings" panose="05000000000000000000" pitchFamily="2" charset="2"/>
              <a:buChar char="§"/>
            </a:pPr>
            <a:r>
              <a:rPr lang="it-IT" sz="1400" b="1" dirty="0">
                <a:solidFill>
                  <a:schemeClr val="tx1">
                    <a:lumMod val="95000"/>
                    <a:lumOff val="5000"/>
                  </a:schemeClr>
                </a:solidFill>
                <a:latin typeface="Titillium Web" panose="00000500000000000000" pitchFamily="2" charset="0"/>
              </a:rPr>
              <a:t>gestire la piattaforma telematica di </a:t>
            </a:r>
            <a:r>
              <a:rPr lang="it-IT" sz="1400" b="1" i="1" dirty="0">
                <a:solidFill>
                  <a:schemeClr val="tx1">
                    <a:lumMod val="95000"/>
                    <a:lumOff val="5000"/>
                  </a:schemeClr>
                </a:solidFill>
                <a:latin typeface="Titillium Web" panose="00000500000000000000" pitchFamily="2" charset="0"/>
              </a:rPr>
              <a:t>file </a:t>
            </a:r>
            <a:r>
              <a:rPr lang="it-IT" sz="1400" b="1" i="1" dirty="0" err="1">
                <a:solidFill>
                  <a:schemeClr val="tx1">
                    <a:lumMod val="95000"/>
                    <a:lumOff val="5000"/>
                  </a:schemeClr>
                </a:solidFill>
                <a:latin typeface="Titillium Web" panose="00000500000000000000" pitchFamily="2" charset="0"/>
              </a:rPr>
              <a:t>sharing</a:t>
            </a:r>
            <a:r>
              <a:rPr lang="it-IT" sz="1400" b="1" i="1" dirty="0">
                <a:solidFill>
                  <a:schemeClr val="tx1">
                    <a:lumMod val="95000"/>
                    <a:lumOff val="5000"/>
                  </a:schemeClr>
                </a:solidFill>
                <a:latin typeface="Titillium Web" panose="00000500000000000000" pitchFamily="2" charset="0"/>
              </a:rPr>
              <a:t> </a:t>
            </a:r>
            <a:r>
              <a:rPr lang="it-IT" sz="1400" dirty="0">
                <a:solidFill>
                  <a:schemeClr val="tx1">
                    <a:lumMod val="95000"/>
                    <a:lumOff val="5000"/>
                  </a:schemeClr>
                </a:solidFill>
                <a:latin typeface="Titillium Web" panose="00000500000000000000" pitchFamily="2" charset="0"/>
              </a:rPr>
              <a:t>quale unico punto di accesso alla documentazione progettuale posta all’esame della conferenza simultanea;</a:t>
            </a:r>
          </a:p>
          <a:p>
            <a:pPr marL="363538" indent="-269875" algn="just">
              <a:lnSpc>
                <a:spcPct val="100000"/>
              </a:lnSpc>
              <a:buClr>
                <a:srgbClr val="1D6295"/>
              </a:buClr>
              <a:buFont typeface="Wingdings" panose="05000000000000000000" pitchFamily="2" charset="2"/>
              <a:buChar char="§"/>
            </a:pPr>
            <a:r>
              <a:rPr lang="it-IT" sz="1400" b="1" dirty="0">
                <a:solidFill>
                  <a:schemeClr val="tx1">
                    <a:lumMod val="95000"/>
                    <a:lumOff val="5000"/>
                  </a:schemeClr>
                </a:solidFill>
                <a:latin typeface="Titillium Web" panose="00000500000000000000" pitchFamily="2" charset="0"/>
              </a:rPr>
              <a:t>individuare il Rappresentante Unico Regionale (RUR) </a:t>
            </a:r>
            <a:r>
              <a:rPr lang="it-IT" sz="1400" dirty="0">
                <a:solidFill>
                  <a:schemeClr val="tx1">
                    <a:lumMod val="95000"/>
                    <a:lumOff val="5000"/>
                  </a:schemeClr>
                </a:solidFill>
                <a:latin typeface="Titillium Web" panose="00000500000000000000" pitchFamily="2" charset="0"/>
              </a:rPr>
              <a:t>tra le strutture regionali e supportarlo nelle sue funzioni;</a:t>
            </a:r>
          </a:p>
          <a:p>
            <a:pPr marL="363538" indent="-269875" algn="just">
              <a:lnSpc>
                <a:spcPct val="100000"/>
              </a:lnSpc>
              <a:buClr>
                <a:srgbClr val="1D6295"/>
              </a:buClr>
              <a:buFont typeface="Wingdings" panose="05000000000000000000" pitchFamily="2" charset="2"/>
              <a:buChar char="§"/>
            </a:pPr>
            <a:r>
              <a:rPr lang="it-IT" sz="1400" b="1" dirty="0">
                <a:solidFill>
                  <a:schemeClr val="tx1">
                    <a:lumMod val="95000"/>
                    <a:lumOff val="5000"/>
                  </a:schemeClr>
                </a:solidFill>
                <a:latin typeface="Titillium Web" panose="00000500000000000000" pitchFamily="2" charset="0"/>
              </a:rPr>
              <a:t>assicurare il coordinamento e l'armonizzazione </a:t>
            </a:r>
            <a:r>
              <a:rPr lang="it-IT" sz="1400" dirty="0">
                <a:solidFill>
                  <a:schemeClr val="tx1">
                    <a:lumMod val="95000"/>
                    <a:lumOff val="5000"/>
                  </a:schemeClr>
                </a:solidFill>
                <a:latin typeface="Titillium Web" panose="00000500000000000000" pitchFamily="2" charset="0"/>
              </a:rPr>
              <a:t>tra i diversi procedimenti, sia di competenza regionale che degli Enti locali, che portano al rilascio di atti nelle conferenze di servizi;</a:t>
            </a:r>
          </a:p>
          <a:p>
            <a:pPr marL="363538" indent="-269875" algn="just">
              <a:lnSpc>
                <a:spcPct val="100000"/>
              </a:lnSpc>
              <a:buClr>
                <a:srgbClr val="1D6295"/>
              </a:buClr>
              <a:buFont typeface="Wingdings" panose="05000000000000000000" pitchFamily="2" charset="2"/>
              <a:buChar char="§"/>
            </a:pPr>
            <a:r>
              <a:rPr lang="it-IT" sz="1400" b="1" dirty="0">
                <a:solidFill>
                  <a:schemeClr val="tx1">
                    <a:lumMod val="95000"/>
                    <a:lumOff val="5000"/>
                  </a:schemeClr>
                </a:solidFill>
                <a:latin typeface="Titillium Web" panose="00000500000000000000" pitchFamily="2" charset="0"/>
              </a:rPr>
              <a:t>rispondere alle richieste di informazioni o chiarimenti </a:t>
            </a:r>
            <a:r>
              <a:rPr lang="it-IT" sz="1400" dirty="0">
                <a:solidFill>
                  <a:schemeClr val="tx1">
                    <a:lumMod val="95000"/>
                    <a:lumOff val="5000"/>
                  </a:schemeClr>
                </a:solidFill>
                <a:latin typeface="Titillium Web" panose="00000500000000000000" pitchFamily="2" charset="0"/>
              </a:rPr>
              <a:t>inerenti l’applicazione della normativa relativa alla conferenza di servizi, provenienti da strutture regionali ed Enti Locali.</a:t>
            </a:r>
          </a:p>
          <a:p>
            <a:pPr marL="363538" indent="-269875" algn="just">
              <a:lnSpc>
                <a:spcPct val="100000"/>
              </a:lnSpc>
              <a:buClr>
                <a:srgbClr val="1D6295"/>
              </a:buClr>
              <a:buFont typeface="Wingdings" panose="05000000000000000000" pitchFamily="2" charset="2"/>
              <a:buChar char="§"/>
            </a:pPr>
            <a:endParaRPr lang="it-IT" sz="1400" dirty="0">
              <a:latin typeface="Titillium Web" panose="00000500000000000000" pitchFamily="2" charset="0"/>
            </a:endParaRPr>
          </a:p>
        </p:txBody>
      </p:sp>
    </p:spTree>
    <p:extLst>
      <p:ext uri="{BB962C8B-B14F-4D97-AF65-F5344CB8AC3E}">
        <p14:creationId xmlns:p14="http://schemas.microsoft.com/office/powerpoint/2010/main" val="98412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Il funzionamento della</a:t>
            </a:r>
            <a:br>
              <a:rPr lang="it-IT" dirty="0"/>
            </a:br>
            <a:r>
              <a:rPr lang="it-IT" dirty="0"/>
              <a:t>conferenza interna</a:t>
            </a:r>
          </a:p>
        </p:txBody>
      </p:sp>
      <p:sp>
        <p:nvSpPr>
          <p:cNvPr id="4" name="Figura a mano libera 24">
            <a:extLst>
              <a:ext uri="{FF2B5EF4-FFF2-40B4-BE49-F238E27FC236}">
                <a16:creationId xmlns:a16="http://schemas.microsoft.com/office/drawing/2014/main" id="{DD56E238-7B64-4757-B2AA-FE1058673B09}"/>
              </a:ext>
            </a:extLst>
          </p:cNvPr>
          <p:cNvSpPr/>
          <p:nvPr/>
        </p:nvSpPr>
        <p:spPr>
          <a:xfrm>
            <a:off x="201929" y="1821885"/>
            <a:ext cx="3131821" cy="510276"/>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ts val="1800"/>
              </a:lnSpc>
              <a:spcBef>
                <a:spcPct val="0"/>
              </a:spcBef>
            </a:pPr>
            <a:r>
              <a:rPr lang="it-IT" sz="1400" cap="small" dirty="0">
                <a:latin typeface="Titillium Web" panose="00000500000000000000" pitchFamily="2" charset="0"/>
              </a:rPr>
              <a:t>Verifica interessi coinvolti</a:t>
            </a:r>
          </a:p>
        </p:txBody>
      </p:sp>
      <p:sp>
        <p:nvSpPr>
          <p:cNvPr id="6" name="Segnaposto contenuto 2">
            <a:extLst>
              <a:ext uri="{FF2B5EF4-FFF2-40B4-BE49-F238E27FC236}">
                <a16:creationId xmlns:a16="http://schemas.microsoft.com/office/drawing/2014/main" id="{77242377-486F-4EFD-97CA-30A6CA59309B}"/>
              </a:ext>
            </a:extLst>
          </p:cNvPr>
          <p:cNvSpPr>
            <a:spLocks noGrp="1"/>
          </p:cNvSpPr>
          <p:nvPr>
            <p:ph idx="1"/>
          </p:nvPr>
        </p:nvSpPr>
        <p:spPr>
          <a:xfrm>
            <a:off x="3842238" y="1727239"/>
            <a:ext cx="5099834" cy="614287"/>
          </a:xfrm>
        </p:spPr>
        <p:txBody>
          <a:bodyPr>
            <a:normAutofit/>
          </a:bodyPr>
          <a:lstStyle/>
          <a:p>
            <a:pPr marL="0" indent="0" algn="just">
              <a:lnSpc>
                <a:spcPts val="1800"/>
              </a:lnSpc>
              <a:buNone/>
            </a:pPr>
            <a:r>
              <a:rPr lang="it-IT" sz="1400" dirty="0">
                <a:latin typeface="Titillium Web" panose="00000500000000000000" pitchFamily="2" charset="0"/>
              </a:rPr>
              <a:t>Se necessario, l’Ufficio RURCDS integra o modifica la lista delle strutture coinvolte</a:t>
            </a:r>
          </a:p>
        </p:txBody>
      </p:sp>
      <p:sp>
        <p:nvSpPr>
          <p:cNvPr id="7" name="Figura a mano libera 26">
            <a:extLst>
              <a:ext uri="{FF2B5EF4-FFF2-40B4-BE49-F238E27FC236}">
                <a16:creationId xmlns:a16="http://schemas.microsoft.com/office/drawing/2014/main" id="{E44309D9-A7FE-430F-802F-E0CF83CCB016}"/>
              </a:ext>
            </a:extLst>
          </p:cNvPr>
          <p:cNvSpPr/>
          <p:nvPr/>
        </p:nvSpPr>
        <p:spPr>
          <a:xfrm>
            <a:off x="201928" y="2440861"/>
            <a:ext cx="3131821" cy="510276"/>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ts val="1800"/>
              </a:lnSpc>
              <a:spcBef>
                <a:spcPct val="0"/>
              </a:spcBef>
            </a:pPr>
            <a:r>
              <a:rPr lang="it-IT" sz="1400" cap="small" dirty="0">
                <a:latin typeface="Titillium Web" panose="00000500000000000000" pitchFamily="2" charset="0"/>
              </a:rPr>
              <a:t>Individuazione Rappresentante Unico</a:t>
            </a:r>
          </a:p>
        </p:txBody>
      </p:sp>
      <p:sp>
        <p:nvSpPr>
          <p:cNvPr id="8" name="Figura a mano libera 27">
            <a:extLst>
              <a:ext uri="{FF2B5EF4-FFF2-40B4-BE49-F238E27FC236}">
                <a16:creationId xmlns:a16="http://schemas.microsoft.com/office/drawing/2014/main" id="{6209D3E7-C7BE-4BD1-A5E4-C238E10E97BA}"/>
              </a:ext>
            </a:extLst>
          </p:cNvPr>
          <p:cNvSpPr/>
          <p:nvPr/>
        </p:nvSpPr>
        <p:spPr>
          <a:xfrm>
            <a:off x="201926" y="3116987"/>
            <a:ext cx="3131821" cy="717824"/>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ts val="1800"/>
              </a:lnSpc>
              <a:spcBef>
                <a:spcPct val="0"/>
              </a:spcBef>
            </a:pPr>
            <a:r>
              <a:rPr lang="it-IT" sz="1400" cap="small" dirty="0">
                <a:latin typeface="Titillium Web" panose="00000500000000000000" pitchFamily="2" charset="0"/>
              </a:rPr>
              <a:t>Richieste di integrazione documentale</a:t>
            </a:r>
          </a:p>
        </p:txBody>
      </p:sp>
      <p:sp>
        <p:nvSpPr>
          <p:cNvPr id="9" name="Figura a mano libera 28">
            <a:extLst>
              <a:ext uri="{FF2B5EF4-FFF2-40B4-BE49-F238E27FC236}">
                <a16:creationId xmlns:a16="http://schemas.microsoft.com/office/drawing/2014/main" id="{A0DED5B2-9105-46F9-8579-2E5FDBF10E33}"/>
              </a:ext>
            </a:extLst>
          </p:cNvPr>
          <p:cNvSpPr/>
          <p:nvPr/>
        </p:nvSpPr>
        <p:spPr>
          <a:xfrm>
            <a:off x="201926" y="4673221"/>
            <a:ext cx="3131821" cy="1034445"/>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ts val="1800"/>
              </a:lnSpc>
              <a:spcBef>
                <a:spcPct val="0"/>
              </a:spcBef>
            </a:pPr>
            <a:r>
              <a:rPr lang="it-IT" sz="1400" cap="small" dirty="0">
                <a:latin typeface="Titillium Web" panose="00000500000000000000" pitchFamily="2" charset="0"/>
              </a:rPr>
              <a:t>Monitoraggio dei tempi e supporto al RUR</a:t>
            </a:r>
          </a:p>
        </p:txBody>
      </p:sp>
      <p:grpSp>
        <p:nvGrpSpPr>
          <p:cNvPr id="10" name="Gruppo 9">
            <a:extLst>
              <a:ext uri="{FF2B5EF4-FFF2-40B4-BE49-F238E27FC236}">
                <a16:creationId xmlns:a16="http://schemas.microsoft.com/office/drawing/2014/main" id="{99D6FD69-E5FB-456E-99DB-BC1DCE017023}"/>
              </a:ext>
            </a:extLst>
          </p:cNvPr>
          <p:cNvGrpSpPr/>
          <p:nvPr/>
        </p:nvGrpSpPr>
        <p:grpSpPr>
          <a:xfrm rot="5400000">
            <a:off x="3424570" y="1939388"/>
            <a:ext cx="407443" cy="275269"/>
            <a:chOff x="4833886" y="1435247"/>
            <a:chExt cx="407443" cy="275269"/>
          </a:xfrm>
          <a:solidFill>
            <a:srgbClr val="01478D"/>
          </a:solidFill>
        </p:grpSpPr>
        <p:sp>
          <p:nvSpPr>
            <p:cNvPr id="11" name="Freccia a destra 10">
              <a:extLst>
                <a:ext uri="{FF2B5EF4-FFF2-40B4-BE49-F238E27FC236}">
                  <a16:creationId xmlns:a16="http://schemas.microsoft.com/office/drawing/2014/main" id="{4A223CA5-CB81-4309-BB5E-9DEBAA2219EC}"/>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ccia a destra 4">
              <a:extLst>
                <a:ext uri="{FF2B5EF4-FFF2-40B4-BE49-F238E27FC236}">
                  <a16:creationId xmlns:a16="http://schemas.microsoft.com/office/drawing/2014/main" id="{1373B626-E237-434C-9448-3733C9176CEA}"/>
                </a:ext>
              </a:extLst>
            </p:cNvPr>
            <p:cNvSpPr/>
            <p:nvPr/>
          </p:nvSpPr>
          <p:spPr>
            <a:xfrm rot="16228517">
              <a:off x="4940921" y="1491938"/>
              <a:ext cx="192688" cy="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ts val="1800"/>
                </a:lnSpc>
                <a:spcBef>
                  <a:spcPct val="0"/>
                </a:spcBef>
                <a:spcAft>
                  <a:spcPct val="35000"/>
                </a:spcAft>
              </a:pPr>
              <a:endParaRPr lang="it-IT" sz="1400" kern="1200">
                <a:latin typeface="Titillium Web" panose="00000500000000000000" pitchFamily="2" charset="0"/>
              </a:endParaRPr>
            </a:p>
          </p:txBody>
        </p:sp>
      </p:grpSp>
      <p:sp>
        <p:nvSpPr>
          <p:cNvPr id="13" name="Segnaposto contenuto 2">
            <a:extLst>
              <a:ext uri="{FF2B5EF4-FFF2-40B4-BE49-F238E27FC236}">
                <a16:creationId xmlns:a16="http://schemas.microsoft.com/office/drawing/2014/main" id="{A24241D5-0CD4-4106-8B5B-301FAFF23021}"/>
              </a:ext>
            </a:extLst>
          </p:cNvPr>
          <p:cNvSpPr txBox="1">
            <a:spLocks/>
          </p:cNvSpPr>
          <p:nvPr/>
        </p:nvSpPr>
        <p:spPr>
          <a:xfrm>
            <a:off x="3842239" y="2336836"/>
            <a:ext cx="5099834" cy="614287"/>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ts val="1800"/>
              </a:lnSpc>
            </a:pPr>
            <a:r>
              <a:rPr lang="it-IT" sz="1400" dirty="0">
                <a:solidFill>
                  <a:schemeClr val="tx1"/>
                </a:solidFill>
                <a:latin typeface="Titillium Web" panose="00000500000000000000" pitchFamily="2" charset="0"/>
              </a:rPr>
              <a:t>Viene individuato a cura dell’Ufficio e poi nominato con atto di organizzazione del DG o delega del Presidente (per gli </a:t>
            </a:r>
            <a:r>
              <a:rPr lang="it-IT" sz="1400" dirty="0" err="1">
                <a:solidFill>
                  <a:schemeClr val="tx1"/>
                </a:solidFill>
                <a:latin typeface="Titillium Web" panose="00000500000000000000" pitchFamily="2" charset="0"/>
              </a:rPr>
              <a:t>AdP</a:t>
            </a:r>
            <a:r>
              <a:rPr lang="it-IT" sz="1400" dirty="0">
                <a:solidFill>
                  <a:schemeClr val="tx1"/>
                </a:solidFill>
                <a:latin typeface="Titillium Web" panose="00000500000000000000" pitchFamily="2" charset="0"/>
              </a:rPr>
              <a:t>)</a:t>
            </a:r>
          </a:p>
        </p:txBody>
      </p:sp>
      <p:grpSp>
        <p:nvGrpSpPr>
          <p:cNvPr id="15" name="Gruppo 14">
            <a:extLst>
              <a:ext uri="{FF2B5EF4-FFF2-40B4-BE49-F238E27FC236}">
                <a16:creationId xmlns:a16="http://schemas.microsoft.com/office/drawing/2014/main" id="{689BC2FB-B4D7-4F59-B314-18471461699D}"/>
              </a:ext>
            </a:extLst>
          </p:cNvPr>
          <p:cNvGrpSpPr/>
          <p:nvPr/>
        </p:nvGrpSpPr>
        <p:grpSpPr>
          <a:xfrm rot="5400000">
            <a:off x="3424571" y="2560708"/>
            <a:ext cx="407443" cy="275269"/>
            <a:chOff x="4833886" y="1435247"/>
            <a:chExt cx="407443" cy="275269"/>
          </a:xfrm>
          <a:solidFill>
            <a:srgbClr val="01478D"/>
          </a:solidFill>
        </p:grpSpPr>
        <p:sp>
          <p:nvSpPr>
            <p:cNvPr id="16" name="Freccia a destra 15">
              <a:extLst>
                <a:ext uri="{FF2B5EF4-FFF2-40B4-BE49-F238E27FC236}">
                  <a16:creationId xmlns:a16="http://schemas.microsoft.com/office/drawing/2014/main" id="{0E5CB3F9-6450-4F12-818F-E89F89337BFE}"/>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Freccia a destra 4">
              <a:extLst>
                <a:ext uri="{FF2B5EF4-FFF2-40B4-BE49-F238E27FC236}">
                  <a16:creationId xmlns:a16="http://schemas.microsoft.com/office/drawing/2014/main" id="{743C1F87-52FB-4BE5-8686-8E005369D962}"/>
                </a:ext>
              </a:extLst>
            </p:cNvPr>
            <p:cNvSpPr/>
            <p:nvPr/>
          </p:nvSpPr>
          <p:spPr>
            <a:xfrm rot="16228517">
              <a:off x="4940921" y="1491938"/>
              <a:ext cx="192688" cy="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ts val="1800"/>
                </a:lnSpc>
                <a:spcBef>
                  <a:spcPct val="0"/>
                </a:spcBef>
                <a:spcAft>
                  <a:spcPct val="35000"/>
                </a:spcAft>
              </a:pPr>
              <a:endParaRPr lang="it-IT" sz="1400" kern="1200">
                <a:latin typeface="Titillium Web" panose="00000500000000000000" pitchFamily="2" charset="0"/>
              </a:endParaRPr>
            </a:p>
          </p:txBody>
        </p:sp>
      </p:grpSp>
      <p:grpSp>
        <p:nvGrpSpPr>
          <p:cNvPr id="18" name="Gruppo 17">
            <a:extLst>
              <a:ext uri="{FF2B5EF4-FFF2-40B4-BE49-F238E27FC236}">
                <a16:creationId xmlns:a16="http://schemas.microsoft.com/office/drawing/2014/main" id="{67CB5B49-78E7-4558-9C9E-B0410DEC427C}"/>
              </a:ext>
            </a:extLst>
          </p:cNvPr>
          <p:cNvGrpSpPr/>
          <p:nvPr/>
        </p:nvGrpSpPr>
        <p:grpSpPr>
          <a:xfrm rot="5400000">
            <a:off x="3422884" y="3305606"/>
            <a:ext cx="407443" cy="275269"/>
            <a:chOff x="4833886" y="1435247"/>
            <a:chExt cx="407443" cy="275269"/>
          </a:xfrm>
          <a:solidFill>
            <a:srgbClr val="01478D"/>
          </a:solidFill>
        </p:grpSpPr>
        <p:sp>
          <p:nvSpPr>
            <p:cNvPr id="19" name="Freccia a destra 18">
              <a:extLst>
                <a:ext uri="{FF2B5EF4-FFF2-40B4-BE49-F238E27FC236}">
                  <a16:creationId xmlns:a16="http://schemas.microsoft.com/office/drawing/2014/main" id="{67C13239-CA48-4AE2-9CA0-2D0901B462E0}"/>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Freccia a destra 4">
              <a:extLst>
                <a:ext uri="{FF2B5EF4-FFF2-40B4-BE49-F238E27FC236}">
                  <a16:creationId xmlns:a16="http://schemas.microsoft.com/office/drawing/2014/main" id="{C2F2E3CE-EE33-4234-9483-460A05D41133}"/>
                </a:ext>
              </a:extLst>
            </p:cNvPr>
            <p:cNvSpPr/>
            <p:nvPr/>
          </p:nvSpPr>
          <p:spPr>
            <a:xfrm rot="16228517">
              <a:off x="4940921" y="1491938"/>
              <a:ext cx="192688" cy="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ts val="1800"/>
                </a:lnSpc>
                <a:spcBef>
                  <a:spcPct val="0"/>
                </a:spcBef>
                <a:spcAft>
                  <a:spcPct val="35000"/>
                </a:spcAft>
              </a:pPr>
              <a:endParaRPr lang="it-IT" sz="1400" kern="1200">
                <a:latin typeface="Titillium Web" panose="00000500000000000000" pitchFamily="2" charset="0"/>
              </a:endParaRPr>
            </a:p>
          </p:txBody>
        </p:sp>
      </p:grpSp>
      <p:sp>
        <p:nvSpPr>
          <p:cNvPr id="21" name="Segnaposto contenuto 2">
            <a:extLst>
              <a:ext uri="{FF2B5EF4-FFF2-40B4-BE49-F238E27FC236}">
                <a16:creationId xmlns:a16="http://schemas.microsoft.com/office/drawing/2014/main" id="{F9291364-DC1D-4D17-9A8A-B1C1B9782C68}"/>
              </a:ext>
            </a:extLst>
          </p:cNvPr>
          <p:cNvSpPr txBox="1">
            <a:spLocks/>
          </p:cNvSpPr>
          <p:nvPr/>
        </p:nvSpPr>
        <p:spPr>
          <a:xfrm>
            <a:off x="3842238" y="3003789"/>
            <a:ext cx="5099834" cy="898467"/>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ts val="1800"/>
              </a:lnSpc>
            </a:pPr>
            <a:r>
              <a:rPr lang="it-IT" sz="1400" dirty="0">
                <a:solidFill>
                  <a:schemeClr val="tx1"/>
                </a:solidFill>
                <a:latin typeface="Titillium Web" panose="00000500000000000000" pitchFamily="2" charset="0"/>
              </a:rPr>
              <a:t>L’Ufficio RURCDS raccoglie le eventuali richieste di integrazione documentale delle strutture coinvolte e predispone una nota da inviare all’amministrazione procedente</a:t>
            </a:r>
          </a:p>
        </p:txBody>
      </p:sp>
      <p:sp>
        <p:nvSpPr>
          <p:cNvPr id="22" name="Figura a mano libera 21">
            <a:extLst>
              <a:ext uri="{FF2B5EF4-FFF2-40B4-BE49-F238E27FC236}">
                <a16:creationId xmlns:a16="http://schemas.microsoft.com/office/drawing/2014/main" id="{356511BF-8FD2-4916-8D64-49C78CF01C07}"/>
              </a:ext>
            </a:extLst>
          </p:cNvPr>
          <p:cNvSpPr/>
          <p:nvPr/>
        </p:nvSpPr>
        <p:spPr>
          <a:xfrm>
            <a:off x="3842236" y="3869901"/>
            <a:ext cx="5140668" cy="577377"/>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a:ln>
            <a:solidFill>
              <a:srgbClr val="01478D"/>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ts val="1800"/>
              </a:lnSpc>
              <a:spcBef>
                <a:spcPct val="0"/>
              </a:spcBef>
              <a:spcAft>
                <a:spcPts val="600"/>
              </a:spcAft>
            </a:pPr>
            <a:r>
              <a:rPr lang="it-IT" sz="1400" b="1" cap="small" dirty="0">
                <a:latin typeface="Titillium Web" panose="00000500000000000000" pitchFamily="2" charset="0"/>
              </a:rPr>
              <a:t>Eventuali riunioni, indette dal RUR, </a:t>
            </a:r>
            <a:br>
              <a:rPr lang="it-IT" sz="1400" b="1" cap="small" dirty="0">
                <a:latin typeface="Titillium Web" panose="00000500000000000000" pitchFamily="2" charset="0"/>
              </a:rPr>
            </a:br>
            <a:r>
              <a:rPr lang="it-IT" sz="1400" b="1" cap="small" dirty="0">
                <a:latin typeface="Titillium Web" panose="00000500000000000000" pitchFamily="2" charset="0"/>
              </a:rPr>
              <a:t>se necessarie o richieste dalle strutture interessate</a:t>
            </a:r>
          </a:p>
        </p:txBody>
      </p:sp>
      <p:grpSp>
        <p:nvGrpSpPr>
          <p:cNvPr id="23" name="Gruppo 22">
            <a:extLst>
              <a:ext uri="{FF2B5EF4-FFF2-40B4-BE49-F238E27FC236}">
                <a16:creationId xmlns:a16="http://schemas.microsoft.com/office/drawing/2014/main" id="{7C193DDC-2237-4948-8EE3-91F87D0D2AD6}"/>
              </a:ext>
            </a:extLst>
          </p:cNvPr>
          <p:cNvGrpSpPr/>
          <p:nvPr/>
        </p:nvGrpSpPr>
        <p:grpSpPr>
          <a:xfrm rot="5400000">
            <a:off x="3424570" y="5051682"/>
            <a:ext cx="407443" cy="275269"/>
            <a:chOff x="4833886" y="1435247"/>
            <a:chExt cx="407443" cy="275269"/>
          </a:xfrm>
          <a:solidFill>
            <a:srgbClr val="01478D"/>
          </a:solidFill>
        </p:grpSpPr>
        <p:sp>
          <p:nvSpPr>
            <p:cNvPr id="24" name="Freccia a destra 23">
              <a:extLst>
                <a:ext uri="{FF2B5EF4-FFF2-40B4-BE49-F238E27FC236}">
                  <a16:creationId xmlns:a16="http://schemas.microsoft.com/office/drawing/2014/main" id="{1E656E73-4F73-4898-9099-6BE33C63E99D}"/>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Freccia a destra 4">
              <a:extLst>
                <a:ext uri="{FF2B5EF4-FFF2-40B4-BE49-F238E27FC236}">
                  <a16:creationId xmlns:a16="http://schemas.microsoft.com/office/drawing/2014/main" id="{624F0817-784B-4A65-9EB4-25F2F03531A3}"/>
                </a:ext>
              </a:extLst>
            </p:cNvPr>
            <p:cNvSpPr/>
            <p:nvPr/>
          </p:nvSpPr>
          <p:spPr>
            <a:xfrm rot="16228517">
              <a:off x="4940921" y="1491938"/>
              <a:ext cx="192688" cy="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ts val="1800"/>
                </a:lnSpc>
                <a:spcBef>
                  <a:spcPct val="0"/>
                </a:spcBef>
                <a:spcAft>
                  <a:spcPct val="35000"/>
                </a:spcAft>
              </a:pPr>
              <a:endParaRPr lang="it-IT" sz="1400" kern="1200">
                <a:latin typeface="Titillium Web" panose="00000500000000000000" pitchFamily="2" charset="0"/>
              </a:endParaRPr>
            </a:p>
          </p:txBody>
        </p:sp>
      </p:grpSp>
      <p:sp>
        <p:nvSpPr>
          <p:cNvPr id="26" name="Segnaposto contenuto 2">
            <a:extLst>
              <a:ext uri="{FF2B5EF4-FFF2-40B4-BE49-F238E27FC236}">
                <a16:creationId xmlns:a16="http://schemas.microsoft.com/office/drawing/2014/main" id="{76C03499-9B9A-444A-B951-E88BEB69FF4D}"/>
              </a:ext>
            </a:extLst>
          </p:cNvPr>
          <p:cNvSpPr txBox="1">
            <a:spLocks/>
          </p:cNvSpPr>
          <p:nvPr/>
        </p:nvSpPr>
        <p:spPr>
          <a:xfrm>
            <a:off x="3842238" y="4611867"/>
            <a:ext cx="5099834" cy="1507626"/>
          </a:xfrm>
          <a:prstGeom prst="rect">
            <a:avLst/>
          </a:prstGeom>
        </p:spPr>
        <p:txBody>
          <a:bodyPr vert="horz" lIns="0" tIns="45720" rIns="0" bIns="45720" rtlCol="0">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ts val="1800"/>
              </a:lnSpc>
            </a:pPr>
            <a:r>
              <a:rPr lang="it-IT" sz="1400" dirty="0">
                <a:solidFill>
                  <a:schemeClr val="tx1"/>
                </a:solidFill>
                <a:latin typeface="Titillium Web" panose="00000500000000000000" pitchFamily="2" charset="0"/>
              </a:rPr>
              <a:t>L’Ufficio RURCDS monitora la restituzione dei pareri nei tempi di legge. Il parere unico regionale riporterà gli eventuali casi di mancato invio o di dissenso non motivato (</a:t>
            </a:r>
            <a:r>
              <a:rPr lang="it-IT" sz="1400" b="1" dirty="0">
                <a:solidFill>
                  <a:schemeClr val="tx1"/>
                </a:solidFill>
                <a:latin typeface="Titillium Web" panose="00000500000000000000" pitchFamily="2" charset="0"/>
              </a:rPr>
              <a:t>equiparabili al silenzio assenso se non resi entro i termini previsti dalla legge</a:t>
            </a:r>
            <a:r>
              <a:rPr lang="it-IT" sz="1400" dirty="0">
                <a:solidFill>
                  <a:schemeClr val="tx1"/>
                </a:solidFill>
                <a:latin typeface="Titillium Web" panose="00000500000000000000" pitchFamily="2" charset="0"/>
              </a:rPr>
              <a:t>).</a:t>
            </a:r>
          </a:p>
        </p:txBody>
      </p:sp>
    </p:spTree>
    <p:extLst>
      <p:ext uri="{BB962C8B-B14F-4D97-AF65-F5344CB8AC3E}">
        <p14:creationId xmlns:p14="http://schemas.microsoft.com/office/powerpoint/2010/main" val="334225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Il criterio dell’interesse «prevalente»</a:t>
            </a:r>
          </a:p>
        </p:txBody>
      </p:sp>
      <p:sp>
        <p:nvSpPr>
          <p:cNvPr id="27" name="Figura a mano libera 13">
            <a:extLst>
              <a:ext uri="{FF2B5EF4-FFF2-40B4-BE49-F238E27FC236}">
                <a16:creationId xmlns:a16="http://schemas.microsoft.com/office/drawing/2014/main" id="{BC6A2000-5D18-4C5B-88A4-61D443DA0FCE}"/>
              </a:ext>
            </a:extLst>
          </p:cNvPr>
          <p:cNvSpPr/>
          <p:nvPr/>
        </p:nvSpPr>
        <p:spPr>
          <a:xfrm>
            <a:off x="178663" y="1323686"/>
            <a:ext cx="7239370" cy="941473"/>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a:lnSpc>
                <a:spcPts val="1800"/>
              </a:lnSpc>
            </a:pPr>
            <a:r>
              <a:rPr lang="it-IT" sz="1400" dirty="0">
                <a:latin typeface="Titillium Web" panose="00000500000000000000" pitchFamily="2" charset="0"/>
              </a:rPr>
              <a:t>Il RUR è individuato tra i dirigenti delle strutture organizzative della Giunta regionale (direzioni e agenzie), a cura della Direzione Generale, tra le strutture competenti per la materia, in base al criterio dell’interesse prevalente. (art. 86 del R.R. n. 1/2002)</a:t>
            </a:r>
          </a:p>
        </p:txBody>
      </p:sp>
      <p:sp>
        <p:nvSpPr>
          <p:cNvPr id="28" name="Figura a mano libera 15">
            <a:extLst>
              <a:ext uri="{FF2B5EF4-FFF2-40B4-BE49-F238E27FC236}">
                <a16:creationId xmlns:a16="http://schemas.microsoft.com/office/drawing/2014/main" id="{8D53D280-2427-4DF4-ABF7-80F07F7799B5}"/>
              </a:ext>
            </a:extLst>
          </p:cNvPr>
          <p:cNvSpPr/>
          <p:nvPr/>
        </p:nvSpPr>
        <p:spPr>
          <a:xfrm>
            <a:off x="245358" y="2883137"/>
            <a:ext cx="2782113" cy="1118621"/>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ts val="1800"/>
              </a:lnSpc>
              <a:spcBef>
                <a:spcPct val="0"/>
              </a:spcBef>
            </a:pPr>
            <a:r>
              <a:rPr lang="it-IT" sz="1400" b="1" cap="small" dirty="0">
                <a:latin typeface="Titillium Web" panose="00000500000000000000" pitchFamily="2" charset="0"/>
              </a:rPr>
              <a:t>Rilevanza del parere da rilasciare </a:t>
            </a:r>
            <a:br>
              <a:rPr lang="it-IT" sz="1400" b="1" cap="small" dirty="0">
                <a:latin typeface="Titillium Web" panose="00000500000000000000" pitchFamily="2" charset="0"/>
              </a:rPr>
            </a:br>
            <a:r>
              <a:rPr lang="it-IT" sz="1400" b="1" cap="small" dirty="0">
                <a:latin typeface="Titillium Web" panose="00000500000000000000" pitchFamily="2" charset="0"/>
              </a:rPr>
              <a:t>in conferenza</a:t>
            </a:r>
          </a:p>
        </p:txBody>
      </p:sp>
      <p:grpSp>
        <p:nvGrpSpPr>
          <p:cNvPr id="29" name="Gruppo 28">
            <a:extLst>
              <a:ext uri="{FF2B5EF4-FFF2-40B4-BE49-F238E27FC236}">
                <a16:creationId xmlns:a16="http://schemas.microsoft.com/office/drawing/2014/main" id="{A2540514-164E-4893-BA3F-8B95E4C4C529}"/>
              </a:ext>
            </a:extLst>
          </p:cNvPr>
          <p:cNvGrpSpPr/>
          <p:nvPr/>
        </p:nvGrpSpPr>
        <p:grpSpPr>
          <a:xfrm rot="5400000">
            <a:off x="3222859" y="3323681"/>
            <a:ext cx="407443" cy="275269"/>
            <a:chOff x="4833886" y="1435247"/>
            <a:chExt cx="407443" cy="275269"/>
          </a:xfrm>
          <a:solidFill>
            <a:srgbClr val="01478D"/>
          </a:solidFill>
        </p:grpSpPr>
        <p:sp>
          <p:nvSpPr>
            <p:cNvPr id="30" name="Freccia a destra 29">
              <a:extLst>
                <a:ext uri="{FF2B5EF4-FFF2-40B4-BE49-F238E27FC236}">
                  <a16:creationId xmlns:a16="http://schemas.microsoft.com/office/drawing/2014/main" id="{341338B1-4375-4747-B788-5FB5D0E68B5E}"/>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Freccia a destra 4">
              <a:extLst>
                <a:ext uri="{FF2B5EF4-FFF2-40B4-BE49-F238E27FC236}">
                  <a16:creationId xmlns:a16="http://schemas.microsoft.com/office/drawing/2014/main" id="{371BD3C9-0DA6-4026-8505-135731B8CC27}"/>
                </a:ext>
              </a:extLst>
            </p:cNvPr>
            <p:cNvSpPr/>
            <p:nvPr/>
          </p:nvSpPr>
          <p:spPr>
            <a:xfrm rot="16228517">
              <a:off x="4940921" y="1491938"/>
              <a:ext cx="192688" cy="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ts val="1800"/>
                </a:lnSpc>
                <a:spcBef>
                  <a:spcPct val="0"/>
                </a:spcBef>
                <a:spcAft>
                  <a:spcPct val="35000"/>
                </a:spcAft>
              </a:pPr>
              <a:endParaRPr lang="it-IT" sz="1400" kern="1200">
                <a:latin typeface="Titillium Web" panose="00000500000000000000" pitchFamily="2" charset="0"/>
              </a:endParaRPr>
            </a:p>
          </p:txBody>
        </p:sp>
      </p:grpSp>
      <p:sp>
        <p:nvSpPr>
          <p:cNvPr id="32" name="Figura a mano libera 22">
            <a:extLst>
              <a:ext uri="{FF2B5EF4-FFF2-40B4-BE49-F238E27FC236}">
                <a16:creationId xmlns:a16="http://schemas.microsoft.com/office/drawing/2014/main" id="{6D2FB488-6E96-47D6-A65C-64AA595D91E9}"/>
              </a:ext>
            </a:extLst>
          </p:cNvPr>
          <p:cNvSpPr/>
          <p:nvPr/>
        </p:nvSpPr>
        <p:spPr>
          <a:xfrm>
            <a:off x="246837" y="4218709"/>
            <a:ext cx="2782113" cy="1196987"/>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ts val="1800"/>
              </a:lnSpc>
              <a:spcBef>
                <a:spcPct val="0"/>
              </a:spcBef>
            </a:pPr>
            <a:r>
              <a:rPr lang="it-IT" sz="1400" b="1" cap="small" dirty="0">
                <a:latin typeface="Titillium Web" panose="00000500000000000000" pitchFamily="2" charset="0"/>
              </a:rPr>
              <a:t>Finalità dell’opera/progetto </a:t>
            </a:r>
            <a:br>
              <a:rPr lang="it-IT" sz="1400" b="1" cap="small" dirty="0">
                <a:latin typeface="Titillium Web" panose="00000500000000000000" pitchFamily="2" charset="0"/>
              </a:rPr>
            </a:br>
            <a:r>
              <a:rPr lang="it-IT" sz="1400" b="1" cap="small" dirty="0">
                <a:latin typeface="Titillium Web" panose="00000500000000000000" pitchFamily="2" charset="0"/>
              </a:rPr>
              <a:t>da autorizzare</a:t>
            </a:r>
          </a:p>
        </p:txBody>
      </p:sp>
      <p:grpSp>
        <p:nvGrpSpPr>
          <p:cNvPr id="33" name="Gruppo 32">
            <a:extLst>
              <a:ext uri="{FF2B5EF4-FFF2-40B4-BE49-F238E27FC236}">
                <a16:creationId xmlns:a16="http://schemas.microsoft.com/office/drawing/2014/main" id="{97B7613C-1389-4BCC-9D1E-45445DA75DF4}"/>
              </a:ext>
            </a:extLst>
          </p:cNvPr>
          <p:cNvGrpSpPr/>
          <p:nvPr/>
        </p:nvGrpSpPr>
        <p:grpSpPr>
          <a:xfrm rot="5400000">
            <a:off x="3224336" y="4636064"/>
            <a:ext cx="407443" cy="275269"/>
            <a:chOff x="4833886" y="1435247"/>
            <a:chExt cx="407443" cy="275269"/>
          </a:xfrm>
          <a:solidFill>
            <a:srgbClr val="01478D"/>
          </a:solidFill>
        </p:grpSpPr>
        <p:sp>
          <p:nvSpPr>
            <p:cNvPr id="34" name="Freccia a destra 33">
              <a:extLst>
                <a:ext uri="{FF2B5EF4-FFF2-40B4-BE49-F238E27FC236}">
                  <a16:creationId xmlns:a16="http://schemas.microsoft.com/office/drawing/2014/main" id="{33C5107B-1048-4ABD-B9CE-96443B475B00}"/>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Freccia a destra 4">
              <a:extLst>
                <a:ext uri="{FF2B5EF4-FFF2-40B4-BE49-F238E27FC236}">
                  <a16:creationId xmlns:a16="http://schemas.microsoft.com/office/drawing/2014/main" id="{122D44B5-2EFA-47EE-919F-66A1331D2C23}"/>
                </a:ext>
              </a:extLst>
            </p:cNvPr>
            <p:cNvSpPr/>
            <p:nvPr/>
          </p:nvSpPr>
          <p:spPr>
            <a:xfrm rot="16228517">
              <a:off x="4940921" y="1491938"/>
              <a:ext cx="192688" cy="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ts val="1800"/>
                </a:lnSpc>
                <a:spcBef>
                  <a:spcPct val="0"/>
                </a:spcBef>
                <a:spcAft>
                  <a:spcPct val="35000"/>
                </a:spcAft>
              </a:pPr>
              <a:endParaRPr lang="it-IT" sz="1400" kern="1200">
                <a:latin typeface="Titillium Web" panose="00000500000000000000" pitchFamily="2" charset="0"/>
              </a:endParaRPr>
            </a:p>
          </p:txBody>
        </p:sp>
      </p:grpSp>
      <p:sp>
        <p:nvSpPr>
          <p:cNvPr id="36" name="CasellaDiTesto 10">
            <a:extLst>
              <a:ext uri="{FF2B5EF4-FFF2-40B4-BE49-F238E27FC236}">
                <a16:creationId xmlns:a16="http://schemas.microsoft.com/office/drawing/2014/main" id="{878AF9E0-5355-4FB3-986D-9CD33D74086A}"/>
              </a:ext>
            </a:extLst>
          </p:cNvPr>
          <p:cNvSpPr txBox="1">
            <a:spLocks noChangeArrowheads="1"/>
          </p:cNvSpPr>
          <p:nvPr/>
        </p:nvSpPr>
        <p:spPr bwMode="auto">
          <a:xfrm>
            <a:off x="3621038" y="2874726"/>
            <a:ext cx="5210929" cy="1242648"/>
          </a:xfrm>
          <a:prstGeom prst="rect">
            <a:avLst/>
          </a:prstGeom>
          <a:noFill/>
          <a:ln w="9525">
            <a:noFill/>
            <a:miter lim="800000"/>
            <a:headEnd/>
            <a:tailEnd/>
          </a:ln>
        </p:spPr>
        <p:txBody>
          <a:bodyPr wrap="square">
            <a:spAutoFit/>
          </a:bodyPr>
          <a:lstStyle/>
          <a:p>
            <a:pPr eaLnBrk="1" hangingPunct="1">
              <a:lnSpc>
                <a:spcPts val="1800"/>
              </a:lnSpc>
              <a:spcAft>
                <a:spcPts val="1200"/>
              </a:spcAft>
            </a:pPr>
            <a:r>
              <a:rPr lang="it-IT" altLang="it-IT" sz="1400" dirty="0">
                <a:solidFill>
                  <a:srgbClr val="000000"/>
                </a:solidFill>
                <a:latin typeface="Titillium Web" panose="00000500000000000000" pitchFamily="2" charset="0"/>
              </a:rPr>
              <a:t>Il RUR è individuato nel dirigente di </a:t>
            </a:r>
            <a:r>
              <a:rPr lang="it-IT" altLang="it-IT" sz="1400" u="sng" dirty="0">
                <a:solidFill>
                  <a:srgbClr val="000000"/>
                </a:solidFill>
                <a:latin typeface="Titillium Web" panose="00000500000000000000" pitchFamily="2" charset="0"/>
              </a:rPr>
              <a:t>area/ufficio competente che presidia un interesse più rilevante tra quelli coinvolti</a:t>
            </a:r>
            <a:r>
              <a:rPr lang="it-IT" altLang="it-IT" sz="1400" dirty="0">
                <a:solidFill>
                  <a:srgbClr val="000000"/>
                </a:solidFill>
                <a:latin typeface="Titillium Web" panose="00000500000000000000" pitchFamily="2" charset="0"/>
              </a:rPr>
              <a:t>. Ad es. per l’ampliamento di uno stabilimento industriale in variante al PRG</a:t>
            </a:r>
            <a:r>
              <a:rPr lang="it-IT" altLang="it-IT" sz="1400" dirty="0">
                <a:latin typeface="Titillium Web" panose="00000500000000000000" pitchFamily="2" charset="0"/>
              </a:rPr>
              <a:t>, l’Area Urbanistica ha espresso il RUR (altre strutture </a:t>
            </a:r>
            <a:r>
              <a:rPr lang="it-IT" altLang="it-IT" sz="1400" dirty="0">
                <a:solidFill>
                  <a:srgbClr val="000000"/>
                </a:solidFill>
                <a:latin typeface="Titillium Web" panose="00000500000000000000" pitchFamily="2" charset="0"/>
              </a:rPr>
              <a:t>coinvolte: Ente Parco, Usi civici, Servizio geologico)</a:t>
            </a:r>
            <a:endParaRPr lang="it-IT" altLang="it-IT" sz="1400" b="1" dirty="0">
              <a:latin typeface="Titillium Web" panose="00000500000000000000" pitchFamily="2" charset="0"/>
            </a:endParaRPr>
          </a:p>
        </p:txBody>
      </p:sp>
      <p:sp>
        <p:nvSpPr>
          <p:cNvPr id="37" name="Segnaposto contenuto 2">
            <a:extLst>
              <a:ext uri="{FF2B5EF4-FFF2-40B4-BE49-F238E27FC236}">
                <a16:creationId xmlns:a16="http://schemas.microsoft.com/office/drawing/2014/main" id="{370561A0-AB1E-4932-9FAC-53EFE96DF3A3}"/>
              </a:ext>
            </a:extLst>
          </p:cNvPr>
          <p:cNvSpPr>
            <a:spLocks noGrp="1"/>
          </p:cNvSpPr>
          <p:nvPr>
            <p:ph idx="1"/>
          </p:nvPr>
        </p:nvSpPr>
        <p:spPr>
          <a:xfrm>
            <a:off x="125397" y="2309151"/>
            <a:ext cx="8706570" cy="977322"/>
          </a:xfrm>
        </p:spPr>
        <p:txBody>
          <a:bodyPr>
            <a:normAutofit/>
          </a:bodyPr>
          <a:lstStyle/>
          <a:p>
            <a:pPr marL="0" indent="0" algn="just">
              <a:lnSpc>
                <a:spcPts val="1800"/>
              </a:lnSpc>
              <a:buNone/>
            </a:pPr>
            <a:r>
              <a:rPr lang="it-IT" sz="1400" dirty="0">
                <a:solidFill>
                  <a:schemeClr val="tx1">
                    <a:lumMod val="95000"/>
                    <a:lumOff val="5000"/>
                  </a:schemeClr>
                </a:solidFill>
                <a:latin typeface="Titillium Web" panose="00000500000000000000" pitchFamily="2" charset="0"/>
              </a:rPr>
              <a:t>La scelta del dirigente da nominare quale RUR avviene sulla base di due criteri, tra loro alternativi, al fine di assicurare il bilanciamento dei carichi di lavoro tra direzioni e agenzie regionali.</a:t>
            </a:r>
            <a:endParaRPr lang="it-IT" sz="1400" b="1" dirty="0">
              <a:solidFill>
                <a:schemeClr val="tx1">
                  <a:lumMod val="95000"/>
                  <a:lumOff val="5000"/>
                </a:schemeClr>
              </a:solidFill>
              <a:latin typeface="Titillium Web" panose="00000500000000000000" pitchFamily="2" charset="0"/>
            </a:endParaRPr>
          </a:p>
          <a:p>
            <a:pPr algn="just">
              <a:lnSpc>
                <a:spcPts val="1800"/>
              </a:lnSpc>
            </a:pPr>
            <a:endParaRPr lang="it-IT" sz="1400" dirty="0">
              <a:solidFill>
                <a:schemeClr val="tx1">
                  <a:lumMod val="95000"/>
                  <a:lumOff val="5000"/>
                </a:schemeClr>
              </a:solidFill>
              <a:latin typeface="Titillium Web" panose="00000500000000000000" pitchFamily="2" charset="0"/>
            </a:endParaRPr>
          </a:p>
          <a:p>
            <a:pPr algn="just">
              <a:lnSpc>
                <a:spcPts val="1800"/>
              </a:lnSpc>
            </a:pPr>
            <a:endParaRPr lang="it-IT" sz="1400" dirty="0">
              <a:solidFill>
                <a:schemeClr val="tx1">
                  <a:lumMod val="95000"/>
                  <a:lumOff val="5000"/>
                </a:schemeClr>
              </a:solidFill>
              <a:latin typeface="Titillium Web" panose="00000500000000000000" pitchFamily="2" charset="0"/>
            </a:endParaRPr>
          </a:p>
        </p:txBody>
      </p:sp>
      <p:sp>
        <p:nvSpPr>
          <p:cNvPr id="38" name="CasellaDiTesto 10">
            <a:extLst>
              <a:ext uri="{FF2B5EF4-FFF2-40B4-BE49-F238E27FC236}">
                <a16:creationId xmlns:a16="http://schemas.microsoft.com/office/drawing/2014/main" id="{4802D35E-8142-4180-92BB-5C3E703A8F05}"/>
              </a:ext>
            </a:extLst>
          </p:cNvPr>
          <p:cNvSpPr txBox="1">
            <a:spLocks noChangeArrowheads="1"/>
          </p:cNvSpPr>
          <p:nvPr/>
        </p:nvSpPr>
        <p:spPr bwMode="auto">
          <a:xfrm>
            <a:off x="3622512" y="4175270"/>
            <a:ext cx="5247844" cy="1708160"/>
          </a:xfrm>
          <a:prstGeom prst="rect">
            <a:avLst/>
          </a:prstGeom>
          <a:noFill/>
          <a:ln w="9525">
            <a:noFill/>
            <a:miter lim="800000"/>
            <a:headEnd/>
            <a:tailEnd/>
          </a:ln>
        </p:spPr>
        <p:txBody>
          <a:bodyPr wrap="square">
            <a:spAutoFit/>
          </a:bodyPr>
          <a:lstStyle/>
          <a:p>
            <a:pPr eaLnBrk="1" hangingPunct="1">
              <a:lnSpc>
                <a:spcPts val="1800"/>
              </a:lnSpc>
              <a:spcAft>
                <a:spcPts val="1200"/>
              </a:spcAft>
            </a:pPr>
            <a:r>
              <a:rPr lang="it-IT" altLang="it-IT" sz="1400" dirty="0">
                <a:solidFill>
                  <a:srgbClr val="000000"/>
                </a:solidFill>
                <a:latin typeface="Titillium Web" panose="00000500000000000000" pitchFamily="2" charset="0"/>
              </a:rPr>
              <a:t>Il RUR è individuato nel dirigente di </a:t>
            </a:r>
            <a:r>
              <a:rPr lang="it-IT" altLang="it-IT" sz="1400" u="sng" dirty="0">
                <a:solidFill>
                  <a:srgbClr val="000000"/>
                </a:solidFill>
                <a:latin typeface="Titillium Web" panose="00000500000000000000" pitchFamily="2" charset="0"/>
              </a:rPr>
              <a:t>area/ufficio competente in materia di pianificazione, programmazione, controllo o promozione  del settore di riferimento dell’opera da autorizzare </a:t>
            </a:r>
            <a:r>
              <a:rPr lang="it-IT" altLang="it-IT" sz="1400" dirty="0">
                <a:solidFill>
                  <a:srgbClr val="000000"/>
                </a:solidFill>
                <a:latin typeface="Titillium Web" panose="00000500000000000000" pitchFamily="2" charset="0"/>
              </a:rPr>
              <a:t>. Ad es. per l’ampliamento di un agriturismo, l’Area Governo del Territorio della Direzione Agricoltura </a:t>
            </a:r>
            <a:r>
              <a:rPr lang="it-IT" altLang="it-IT" sz="1400" dirty="0" smtClean="0">
                <a:solidFill>
                  <a:srgbClr val="000000"/>
                </a:solidFill>
                <a:latin typeface="Titillium Web" panose="00000500000000000000" pitchFamily="2" charset="0"/>
              </a:rPr>
              <a:t>esprime il </a:t>
            </a:r>
            <a:r>
              <a:rPr lang="it-IT" altLang="it-IT" sz="1400" dirty="0">
                <a:solidFill>
                  <a:srgbClr val="000000"/>
                </a:solidFill>
                <a:latin typeface="Titillium Web" panose="00000500000000000000" pitchFamily="2" charset="0"/>
              </a:rPr>
              <a:t>RUR (altre strutture coinvolte: Urbanistica e ASL), </a:t>
            </a:r>
            <a:r>
              <a:rPr lang="it-IT" altLang="it-IT" sz="1400" u="sng" dirty="0">
                <a:solidFill>
                  <a:srgbClr val="000000"/>
                </a:solidFill>
                <a:latin typeface="Titillium Web" panose="00000500000000000000" pitchFamily="2" charset="0"/>
              </a:rPr>
              <a:t>come normato dall’art. 8 della LR n. 1/2020</a:t>
            </a:r>
            <a:endParaRPr lang="it-IT" altLang="it-IT" sz="1400" b="1" u="sng" dirty="0">
              <a:latin typeface="Titillium Web" panose="00000500000000000000" pitchFamily="2" charset="0"/>
            </a:endParaRPr>
          </a:p>
        </p:txBody>
      </p:sp>
    </p:spTree>
    <p:extLst>
      <p:ext uri="{BB962C8B-B14F-4D97-AF65-F5344CB8AC3E}">
        <p14:creationId xmlns:p14="http://schemas.microsoft.com/office/powerpoint/2010/main" val="264042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30358F64-AA90-4608-8913-4A1A89ED60FF}"/>
              </a:ext>
            </a:extLst>
          </p:cNvPr>
          <p:cNvSpPr/>
          <p:nvPr/>
        </p:nvSpPr>
        <p:spPr>
          <a:xfrm>
            <a:off x="199970" y="2394895"/>
            <a:ext cx="3989328" cy="3418076"/>
          </a:xfrm>
          <a:prstGeom prst="rect">
            <a:avLst/>
          </a:prstGeom>
          <a:ln>
            <a:solidFill>
              <a:srgbClr val="01478D"/>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Il ruolo del rappresentante </a:t>
            </a:r>
            <a:br>
              <a:rPr lang="it-IT" dirty="0"/>
            </a:br>
            <a:r>
              <a:rPr lang="it-IT" dirty="0"/>
              <a:t>unico regionale</a:t>
            </a:r>
          </a:p>
        </p:txBody>
      </p:sp>
      <p:sp>
        <p:nvSpPr>
          <p:cNvPr id="27" name="Figura a mano libera 13">
            <a:extLst>
              <a:ext uri="{FF2B5EF4-FFF2-40B4-BE49-F238E27FC236}">
                <a16:creationId xmlns:a16="http://schemas.microsoft.com/office/drawing/2014/main" id="{BC6A2000-5D18-4C5B-88A4-61D443DA0FCE}"/>
              </a:ext>
            </a:extLst>
          </p:cNvPr>
          <p:cNvSpPr/>
          <p:nvPr/>
        </p:nvSpPr>
        <p:spPr>
          <a:xfrm>
            <a:off x="178663" y="1399888"/>
            <a:ext cx="7239370" cy="941473"/>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1155700">
              <a:lnSpc>
                <a:spcPct val="90000"/>
              </a:lnSpc>
              <a:spcBef>
                <a:spcPct val="0"/>
              </a:spcBef>
              <a:spcAft>
                <a:spcPts val="600"/>
              </a:spcAft>
            </a:pPr>
            <a:r>
              <a:rPr lang="it-IT" sz="1400" b="1" cap="small" dirty="0">
                <a:latin typeface="Titillium Web" panose="00000500000000000000" pitchFamily="2" charset="0"/>
              </a:rPr>
              <a:t>Le funzioni del dirigente nominato RUR non possono essere delegate</a:t>
            </a:r>
            <a:r>
              <a:rPr lang="it-IT" sz="1400" cap="small" dirty="0">
                <a:latin typeface="Titillium Web" panose="00000500000000000000" pitchFamily="2" charset="0"/>
              </a:rPr>
              <a:t>, </a:t>
            </a:r>
            <a:br>
              <a:rPr lang="it-IT" sz="1400" cap="small" dirty="0">
                <a:latin typeface="Titillium Web" panose="00000500000000000000" pitchFamily="2" charset="0"/>
              </a:rPr>
            </a:br>
            <a:r>
              <a:rPr lang="it-IT" sz="1400" cap="small" dirty="0">
                <a:latin typeface="Titillium Web" panose="00000500000000000000" pitchFamily="2" charset="0"/>
              </a:rPr>
              <a:t>ma lo stesso può delegare un suo collaboratore </a:t>
            </a:r>
            <a:br>
              <a:rPr lang="it-IT" sz="1400" cap="small" dirty="0">
                <a:latin typeface="Titillium Web" panose="00000500000000000000" pitchFamily="2" charset="0"/>
              </a:rPr>
            </a:br>
            <a:r>
              <a:rPr lang="it-IT" sz="1400" cap="small" dirty="0">
                <a:latin typeface="Titillium Web" panose="00000500000000000000" pitchFamily="2" charset="0"/>
              </a:rPr>
              <a:t>per la sola partecipazione ad una seduta della conferenza</a:t>
            </a:r>
          </a:p>
        </p:txBody>
      </p:sp>
      <p:sp>
        <p:nvSpPr>
          <p:cNvPr id="19" name="Rettangolo 18">
            <a:extLst>
              <a:ext uri="{FF2B5EF4-FFF2-40B4-BE49-F238E27FC236}">
                <a16:creationId xmlns:a16="http://schemas.microsoft.com/office/drawing/2014/main" id="{22A3123B-0F8F-401E-9EA8-1B6762AAF21F}"/>
              </a:ext>
            </a:extLst>
          </p:cNvPr>
          <p:cNvSpPr/>
          <p:nvPr/>
        </p:nvSpPr>
        <p:spPr>
          <a:xfrm>
            <a:off x="-285105" y="2391481"/>
            <a:ext cx="4513127" cy="37913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68580" rIns="68580" bIns="68580" numCol="1" spcCol="1270" anchor="t" anchorCtr="0">
            <a:noAutofit/>
          </a:bodyPr>
          <a:lstStyle/>
          <a:p>
            <a:pPr lvl="0" algn="l" defTabSz="800100">
              <a:spcBef>
                <a:spcPct val="0"/>
              </a:spcBef>
              <a:spcAft>
                <a:spcPct val="35000"/>
              </a:spcAft>
            </a:pPr>
            <a:r>
              <a:rPr lang="it-IT" sz="1800" b="1" kern="1200" dirty="0">
                <a:solidFill>
                  <a:schemeClr val="tx2"/>
                </a:solidFill>
                <a:latin typeface="Titillium Web" panose="00000500000000000000" pitchFamily="2" charset="0"/>
              </a:rPr>
              <a:t>Conferenza simultanea (esterna)</a:t>
            </a:r>
          </a:p>
          <a:p>
            <a:pPr marL="180975" lvl="0" indent="-180975">
              <a:spcAft>
                <a:spcPts val="600"/>
              </a:spcAft>
              <a:buFont typeface="+mj-lt"/>
              <a:buAutoNum type="arabicPeriod"/>
            </a:pPr>
            <a:r>
              <a:rPr lang="it-IT" sz="1400" b="1" dirty="0">
                <a:latin typeface="Titillium Web" panose="00000500000000000000" pitchFamily="2" charset="0"/>
              </a:rPr>
              <a:t>partecipazione obbligatoria alle sedute della conferenza di servizi simultanea</a:t>
            </a:r>
            <a:r>
              <a:rPr lang="it-IT" sz="1400" dirty="0">
                <a:latin typeface="Titillium Web" panose="00000500000000000000" pitchFamily="2" charset="0"/>
              </a:rPr>
              <a:t>, in quanto, ai sensi dell’art. 14-ter </a:t>
            </a:r>
            <a:r>
              <a:rPr lang="it-IT" sz="1400" dirty="0" err="1">
                <a:latin typeface="Titillium Web" panose="00000500000000000000" pitchFamily="2" charset="0"/>
              </a:rPr>
              <a:t>co</a:t>
            </a:r>
            <a:r>
              <a:rPr lang="it-IT" sz="1400" dirty="0">
                <a:latin typeface="Titillium Web" panose="00000500000000000000" pitchFamily="2" charset="0"/>
              </a:rPr>
              <a:t>. 7 della L. 241/1990, “</a:t>
            </a:r>
            <a:r>
              <a:rPr lang="it-IT" sz="1400" i="1" dirty="0">
                <a:latin typeface="Titillium Web" panose="00000500000000000000" pitchFamily="2" charset="0"/>
              </a:rPr>
              <a:t>si considera acquisito l’assenso senza condizioni delle amministrazioni il cui rappresentante non abbia partecipato alle riunioni</a:t>
            </a:r>
            <a:r>
              <a:rPr lang="it-IT" sz="1400" dirty="0">
                <a:latin typeface="Titillium Web" panose="00000500000000000000" pitchFamily="2" charset="0"/>
              </a:rPr>
              <a:t>”;</a:t>
            </a:r>
            <a:endParaRPr lang="it-IT" sz="1400" b="1" dirty="0">
              <a:latin typeface="Titillium Web" panose="00000500000000000000" pitchFamily="2" charset="0"/>
            </a:endParaRPr>
          </a:p>
          <a:p>
            <a:pPr marL="180975" lvl="0" indent="-180975">
              <a:spcAft>
                <a:spcPts val="600"/>
              </a:spcAft>
              <a:buFont typeface="+mj-lt"/>
              <a:buAutoNum type="arabicPeriod"/>
            </a:pPr>
            <a:r>
              <a:rPr lang="it-IT" sz="1400" b="1" dirty="0">
                <a:latin typeface="Titillium Web" panose="00000500000000000000" pitchFamily="2" charset="0"/>
              </a:rPr>
              <a:t>verifica ed approvazione del verbale delle sedute </a:t>
            </a:r>
            <a:r>
              <a:rPr lang="it-IT" sz="1400" dirty="0">
                <a:latin typeface="Titillium Web" panose="00000500000000000000" pitchFamily="2" charset="0"/>
              </a:rPr>
              <a:t>a seguito di revisioni e/o integrazioni;</a:t>
            </a:r>
          </a:p>
          <a:p>
            <a:pPr marL="180975" lvl="0" indent="-180975">
              <a:spcAft>
                <a:spcPts val="600"/>
              </a:spcAft>
              <a:buFont typeface="+mj-lt"/>
              <a:buAutoNum type="arabicPeriod"/>
            </a:pPr>
            <a:r>
              <a:rPr lang="it-IT" sz="1400" b="1" dirty="0">
                <a:latin typeface="Titillium Web" panose="00000500000000000000" pitchFamily="2" charset="0"/>
              </a:rPr>
              <a:t>raccolta dei pareri e predisposizione del parere unico regionale</a:t>
            </a:r>
            <a:r>
              <a:rPr lang="it-IT" sz="1400" dirty="0">
                <a:latin typeface="Titillium Web" panose="00000500000000000000" pitchFamily="2" charset="0"/>
              </a:rPr>
              <a:t> nel rispetto dei termini di conclusione dei lavori della conferenza di servizi simultanea.</a:t>
            </a:r>
          </a:p>
        </p:txBody>
      </p:sp>
      <p:sp>
        <p:nvSpPr>
          <p:cNvPr id="22" name="Rettangolo 21">
            <a:extLst>
              <a:ext uri="{FF2B5EF4-FFF2-40B4-BE49-F238E27FC236}">
                <a16:creationId xmlns:a16="http://schemas.microsoft.com/office/drawing/2014/main" id="{026F69DC-2F78-443F-97EB-BFFAC8F037A1}"/>
              </a:ext>
            </a:extLst>
          </p:cNvPr>
          <p:cNvSpPr/>
          <p:nvPr/>
        </p:nvSpPr>
        <p:spPr>
          <a:xfrm>
            <a:off x="4323351" y="2394895"/>
            <a:ext cx="4513127" cy="3418076"/>
          </a:xfrm>
          <a:prstGeom prst="rect">
            <a:avLst/>
          </a:prstGeom>
          <a:ln>
            <a:solidFill>
              <a:srgbClr val="01478D"/>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3" name="Rettangolo 22">
            <a:extLst>
              <a:ext uri="{FF2B5EF4-FFF2-40B4-BE49-F238E27FC236}">
                <a16:creationId xmlns:a16="http://schemas.microsoft.com/office/drawing/2014/main" id="{F7338EBA-5340-42C2-9AB0-B8384299C911}"/>
              </a:ext>
            </a:extLst>
          </p:cNvPr>
          <p:cNvSpPr/>
          <p:nvPr/>
        </p:nvSpPr>
        <p:spPr>
          <a:xfrm>
            <a:off x="3684473" y="2373123"/>
            <a:ext cx="5161530" cy="37913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68580" rIns="68580" bIns="68580" numCol="1" spcCol="1270" anchor="t" anchorCtr="0">
            <a:noAutofit/>
          </a:bodyPr>
          <a:lstStyle/>
          <a:p>
            <a:pPr marL="85725" lvl="0" algn="l" defTabSz="800100">
              <a:lnSpc>
                <a:spcPct val="90000"/>
              </a:lnSpc>
              <a:spcBef>
                <a:spcPct val="0"/>
              </a:spcBef>
              <a:spcAft>
                <a:spcPct val="35000"/>
              </a:spcAft>
            </a:pPr>
            <a:r>
              <a:rPr lang="it-IT" sz="1800" b="1" kern="1200" dirty="0">
                <a:solidFill>
                  <a:schemeClr val="tx2"/>
                </a:solidFill>
                <a:latin typeface="Titillium Web" panose="00000500000000000000" pitchFamily="2" charset="0"/>
              </a:rPr>
              <a:t>Conferenza interna</a:t>
            </a:r>
          </a:p>
          <a:p>
            <a:pPr marL="266700" lvl="0" indent="-180975">
              <a:spcAft>
                <a:spcPts val="600"/>
              </a:spcAft>
              <a:buFont typeface="+mj-lt"/>
              <a:buAutoNum type="arabicPeriod"/>
            </a:pPr>
            <a:r>
              <a:rPr lang="it-IT" sz="1400" b="1" dirty="0">
                <a:latin typeface="Titillium Web" panose="00000500000000000000" pitchFamily="2" charset="0"/>
              </a:rPr>
              <a:t>monitoraggio delle tempistiche </a:t>
            </a:r>
            <a:r>
              <a:rPr lang="it-IT" sz="1400" dirty="0">
                <a:latin typeface="Titillium Web" panose="00000500000000000000" pitchFamily="2" charset="0"/>
              </a:rPr>
              <a:t>e</a:t>
            </a:r>
            <a:r>
              <a:rPr lang="it-IT" sz="1400" b="1" dirty="0">
                <a:latin typeface="Titillium Web" panose="00000500000000000000" pitchFamily="2" charset="0"/>
              </a:rPr>
              <a:t> rispetto delle scadenze</a:t>
            </a:r>
            <a:r>
              <a:rPr lang="it-IT" sz="1400" dirty="0">
                <a:latin typeface="Titillium Web" panose="00000500000000000000" pitchFamily="2" charset="0"/>
              </a:rPr>
              <a:t>;</a:t>
            </a:r>
          </a:p>
          <a:p>
            <a:pPr marL="266700" lvl="0" indent="-180975">
              <a:spcAft>
                <a:spcPts val="600"/>
              </a:spcAft>
              <a:buFont typeface="+mj-lt"/>
              <a:buAutoNum type="arabicPeriod"/>
            </a:pPr>
            <a:r>
              <a:rPr lang="it-IT" sz="1400" b="1" dirty="0">
                <a:latin typeface="Titillium Web" panose="00000500000000000000" pitchFamily="2" charset="0"/>
              </a:rPr>
              <a:t>cura dei rapporti </a:t>
            </a:r>
            <a:r>
              <a:rPr lang="it-IT" sz="1400" dirty="0">
                <a:latin typeface="Titillium Web" panose="00000500000000000000" pitchFamily="2" charset="0"/>
              </a:rPr>
              <a:t>tra le strutture regionali/enti riconducibili alla Regione e l’Amministrazione Procedente;</a:t>
            </a:r>
          </a:p>
          <a:p>
            <a:pPr marL="266700" lvl="0" indent="-180975">
              <a:spcAft>
                <a:spcPts val="600"/>
              </a:spcAft>
              <a:buFont typeface="+mj-lt"/>
              <a:buAutoNum type="arabicPeriod"/>
            </a:pPr>
            <a:r>
              <a:rPr lang="it-IT" sz="1400" b="1" dirty="0">
                <a:latin typeface="Titillium Web" panose="00000500000000000000" pitchFamily="2" charset="0"/>
              </a:rPr>
              <a:t>(eventuale) convocazione di sedute della conferenza interna</a:t>
            </a:r>
            <a:r>
              <a:rPr lang="it-IT" sz="1400" dirty="0">
                <a:latin typeface="Titillium Web" panose="00000500000000000000" pitchFamily="2" charset="0"/>
              </a:rPr>
              <a:t> per la discussione contestuale, con le altre strutture regionali coinvolte, di particolari questioni o criticità emerse in sede di conferenza esterna; </a:t>
            </a:r>
          </a:p>
          <a:p>
            <a:pPr marL="266700" lvl="0" indent="-180975">
              <a:spcAft>
                <a:spcPts val="600"/>
              </a:spcAft>
              <a:buFont typeface="+mj-lt"/>
              <a:buAutoNum type="arabicPeriod"/>
            </a:pPr>
            <a:r>
              <a:rPr lang="it-IT" sz="1400" b="1" dirty="0">
                <a:latin typeface="Titillium Web" panose="00000500000000000000" pitchFamily="2" charset="0"/>
              </a:rPr>
              <a:t>fissazione dei termini per la restituzione dei pareri</a:t>
            </a:r>
            <a:r>
              <a:rPr lang="it-IT" sz="1400" dirty="0">
                <a:latin typeface="Titillium Web" panose="00000500000000000000" pitchFamily="2" charset="0"/>
              </a:rPr>
              <a:t> e sollecito degli stessi in prossimità delle scadenze.</a:t>
            </a:r>
          </a:p>
        </p:txBody>
      </p:sp>
    </p:spTree>
    <p:extLst>
      <p:ext uri="{BB962C8B-B14F-4D97-AF65-F5344CB8AC3E}">
        <p14:creationId xmlns:p14="http://schemas.microsoft.com/office/powerpoint/2010/main" val="9788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Gli effetti del nuovo assetto</a:t>
            </a:r>
            <a:br>
              <a:rPr lang="it-IT" dirty="0"/>
            </a:br>
            <a:r>
              <a:rPr lang="it-IT" dirty="0"/>
              <a:t>organizzativo</a:t>
            </a:r>
          </a:p>
        </p:txBody>
      </p:sp>
      <p:sp>
        <p:nvSpPr>
          <p:cNvPr id="27" name="Figura a mano libera 13">
            <a:extLst>
              <a:ext uri="{FF2B5EF4-FFF2-40B4-BE49-F238E27FC236}">
                <a16:creationId xmlns:a16="http://schemas.microsoft.com/office/drawing/2014/main" id="{BC6A2000-5D18-4C5B-88A4-61D443DA0FCE}"/>
              </a:ext>
            </a:extLst>
          </p:cNvPr>
          <p:cNvSpPr/>
          <p:nvPr/>
        </p:nvSpPr>
        <p:spPr>
          <a:xfrm>
            <a:off x="178663" y="1399889"/>
            <a:ext cx="7239370" cy="779400"/>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01478D"/>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a:lnSpc>
                <a:spcPts val="1800"/>
              </a:lnSpc>
            </a:pPr>
            <a:r>
              <a:rPr lang="it-IT" sz="1400" cap="small" dirty="0">
                <a:latin typeface="Titillium Web" panose="00000500000000000000" pitchFamily="2" charset="0"/>
              </a:rPr>
              <a:t>L’istituzione di un ufficio di coordinamento e la nuova procedura di nomina del rappresentante unico hanno prodotto una serie di </a:t>
            </a:r>
            <a:r>
              <a:rPr lang="it-IT" sz="1400" b="1" cap="small" dirty="0">
                <a:latin typeface="Titillium Web" panose="00000500000000000000" pitchFamily="2" charset="0"/>
              </a:rPr>
              <a:t>effetti sul funzionamento </a:t>
            </a:r>
            <a:r>
              <a:rPr lang="it-IT" sz="1400" cap="small" dirty="0">
                <a:latin typeface="Titillium Web" panose="00000500000000000000" pitchFamily="2" charset="0"/>
              </a:rPr>
              <a:t>della “macchina” regionale</a:t>
            </a:r>
          </a:p>
        </p:txBody>
      </p:sp>
      <p:pic>
        <p:nvPicPr>
          <p:cNvPr id="20" name="Immagine 19">
            <a:extLst>
              <a:ext uri="{FF2B5EF4-FFF2-40B4-BE49-F238E27FC236}">
                <a16:creationId xmlns:a16="http://schemas.microsoft.com/office/drawing/2014/main" id="{D49CBE23-E9B3-4D4D-B26E-48AA0600DCC0}"/>
              </a:ext>
            </a:extLst>
          </p:cNvPr>
          <p:cNvPicPr>
            <a:picLocks noChangeAspect="1"/>
          </p:cNvPicPr>
          <p:nvPr/>
        </p:nvPicPr>
        <p:blipFill>
          <a:blip r:embed="rId2" cstate="hq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8450" y="5293084"/>
            <a:ext cx="369225" cy="302303"/>
          </a:xfrm>
          <a:prstGeom prst="rect">
            <a:avLst/>
          </a:prstGeom>
        </p:spPr>
      </p:pic>
      <p:sp>
        <p:nvSpPr>
          <p:cNvPr id="22" name="Rettangolo 21">
            <a:extLst>
              <a:ext uri="{FF2B5EF4-FFF2-40B4-BE49-F238E27FC236}">
                <a16:creationId xmlns:a16="http://schemas.microsoft.com/office/drawing/2014/main" id="{C04C94C4-8358-4427-8878-843A87170FBC}"/>
              </a:ext>
            </a:extLst>
          </p:cNvPr>
          <p:cNvSpPr/>
          <p:nvPr/>
        </p:nvSpPr>
        <p:spPr>
          <a:xfrm>
            <a:off x="59146" y="5169564"/>
            <a:ext cx="8821790" cy="9428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68580" rIns="68580" bIns="68580" numCol="1" spcCol="1270" anchor="t" anchorCtr="0">
            <a:noAutofit/>
          </a:bodyPr>
          <a:lstStyle/>
          <a:p>
            <a:pPr marL="85725" lvl="0" algn="l" defTabSz="800100">
              <a:lnSpc>
                <a:spcPct val="90000"/>
              </a:lnSpc>
              <a:spcBef>
                <a:spcPct val="0"/>
              </a:spcBef>
              <a:spcAft>
                <a:spcPct val="35000"/>
              </a:spcAft>
            </a:pPr>
            <a:r>
              <a:rPr lang="it-IT" sz="1400" b="1" kern="1200" dirty="0">
                <a:solidFill>
                  <a:srgbClr val="2F5597"/>
                </a:solidFill>
                <a:latin typeface="Titillium Web" panose="00000500000000000000" pitchFamily="2" charset="0"/>
              </a:rPr>
              <a:t>Confronto e scambio di informazioni. </a:t>
            </a:r>
            <a:r>
              <a:rPr lang="it-IT" sz="1200" dirty="0">
                <a:latin typeface="Titillium Web" panose="00000500000000000000" pitchFamily="2" charset="0"/>
              </a:rPr>
              <a:t>La conferenza interna rappresenta oggi </a:t>
            </a:r>
            <a:r>
              <a:rPr lang="it-IT" sz="1200" u="sng" dirty="0">
                <a:latin typeface="Titillium Web" panose="00000500000000000000" pitchFamily="2" charset="0"/>
              </a:rPr>
              <a:t>una importante occasione di confronto</a:t>
            </a:r>
            <a:r>
              <a:rPr lang="it-IT" sz="1200" dirty="0">
                <a:latin typeface="Titillium Web" panose="00000500000000000000" pitchFamily="2" charset="0"/>
              </a:rPr>
              <a:t> tra strutture spesso abituate a lavorare in modo autonomo. Grazie ad essa è assicurato lo scambio di informazioni su pratiche, procedimenti e problematiche di interesse comune</a:t>
            </a:r>
          </a:p>
          <a:p>
            <a:pPr marL="85725" lvl="1" defTabSz="622300">
              <a:lnSpc>
                <a:spcPct val="90000"/>
              </a:lnSpc>
              <a:spcBef>
                <a:spcPct val="0"/>
              </a:spcBef>
              <a:spcAft>
                <a:spcPct val="15000"/>
              </a:spcAft>
            </a:pPr>
            <a:endParaRPr lang="it-IT" sz="1200" kern="1200" dirty="0">
              <a:latin typeface="Titillium Web" panose="00000500000000000000" pitchFamily="2" charset="0"/>
            </a:endParaRPr>
          </a:p>
        </p:txBody>
      </p:sp>
      <p:sp>
        <p:nvSpPr>
          <p:cNvPr id="25" name="Rettangolo 24">
            <a:extLst>
              <a:ext uri="{FF2B5EF4-FFF2-40B4-BE49-F238E27FC236}">
                <a16:creationId xmlns:a16="http://schemas.microsoft.com/office/drawing/2014/main" id="{E49427E9-8A91-4CDF-BB86-CE803E6A2784}"/>
              </a:ext>
            </a:extLst>
          </p:cNvPr>
          <p:cNvSpPr/>
          <p:nvPr/>
        </p:nvSpPr>
        <p:spPr>
          <a:xfrm>
            <a:off x="40773" y="2247019"/>
            <a:ext cx="8846051" cy="9428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68580" rIns="68580" bIns="68580" numCol="1" spcCol="1270" anchor="t" anchorCtr="0">
            <a:noAutofit/>
          </a:bodyPr>
          <a:lstStyle/>
          <a:p>
            <a:pPr marL="85725" lvl="0" algn="l" defTabSz="800100">
              <a:lnSpc>
                <a:spcPct val="90000"/>
              </a:lnSpc>
              <a:spcBef>
                <a:spcPct val="0"/>
              </a:spcBef>
              <a:spcAft>
                <a:spcPct val="35000"/>
              </a:spcAft>
            </a:pPr>
            <a:r>
              <a:rPr lang="it-IT" sz="1400" b="1" kern="1200" dirty="0">
                <a:solidFill>
                  <a:srgbClr val="01478D"/>
                </a:solidFill>
                <a:latin typeface="Titillium Web" panose="00000500000000000000" pitchFamily="2" charset="0"/>
              </a:rPr>
              <a:t>Responsabilizzazion</a:t>
            </a:r>
            <a:r>
              <a:rPr lang="it-IT" sz="1400" b="1" dirty="0">
                <a:solidFill>
                  <a:srgbClr val="01478D"/>
                </a:solidFill>
                <a:latin typeface="Titillium Web" panose="00000500000000000000" pitchFamily="2" charset="0"/>
              </a:rPr>
              <a:t>e dei RUR. </a:t>
            </a:r>
            <a:r>
              <a:rPr lang="it-IT" sz="1200" dirty="0">
                <a:latin typeface="Titillium Web" panose="00000500000000000000" pitchFamily="2" charset="0"/>
              </a:rPr>
              <a:t>La nomina formale di un dirigente, investito della rappresentanza di tutto il livello regionale, comporta </a:t>
            </a:r>
            <a:r>
              <a:rPr lang="it-IT" sz="1200" u="sng" dirty="0">
                <a:latin typeface="Titillium Web" panose="00000500000000000000" pitchFamily="2" charset="0"/>
              </a:rPr>
              <a:t>responsabilità ben precise</a:t>
            </a:r>
            <a:r>
              <a:rPr lang="it-IT" sz="1200" dirty="0">
                <a:latin typeface="Titillium Web" panose="00000500000000000000" pitchFamily="2" charset="0"/>
              </a:rPr>
              <a:t> in capo allo stesso, sia nei confronti dell’amministrazione procedente che rispetto alle strutture interne</a:t>
            </a:r>
            <a:endParaRPr lang="it-IT" sz="1200" kern="1200" dirty="0">
              <a:latin typeface="Titillium Web" panose="00000500000000000000" pitchFamily="2" charset="0"/>
            </a:endParaRPr>
          </a:p>
        </p:txBody>
      </p:sp>
      <p:sp>
        <p:nvSpPr>
          <p:cNvPr id="39" name="Rettangolo 38">
            <a:extLst>
              <a:ext uri="{FF2B5EF4-FFF2-40B4-BE49-F238E27FC236}">
                <a16:creationId xmlns:a16="http://schemas.microsoft.com/office/drawing/2014/main" id="{29C2CB12-146D-41FC-8EBA-0611E4C3A032}"/>
              </a:ext>
            </a:extLst>
          </p:cNvPr>
          <p:cNvSpPr/>
          <p:nvPr/>
        </p:nvSpPr>
        <p:spPr>
          <a:xfrm>
            <a:off x="49959" y="2958250"/>
            <a:ext cx="8836865" cy="511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68580" rIns="68580" bIns="68580" numCol="1" spcCol="1270" anchor="t" anchorCtr="0">
            <a:noAutofit/>
          </a:bodyPr>
          <a:lstStyle/>
          <a:p>
            <a:pPr marL="85725" lvl="0" algn="l" defTabSz="800100">
              <a:lnSpc>
                <a:spcPct val="90000"/>
              </a:lnSpc>
              <a:spcBef>
                <a:spcPct val="0"/>
              </a:spcBef>
              <a:spcAft>
                <a:spcPct val="35000"/>
              </a:spcAft>
            </a:pPr>
            <a:r>
              <a:rPr lang="it-IT" sz="1400" b="1" kern="1200" dirty="0">
                <a:solidFill>
                  <a:srgbClr val="2F5597"/>
                </a:solidFill>
                <a:latin typeface="Titillium Web" panose="00000500000000000000" pitchFamily="2" charset="0"/>
              </a:rPr>
              <a:t>Condivisione documentale. </a:t>
            </a:r>
            <a:r>
              <a:rPr lang="it-IT" sz="1200" dirty="0">
                <a:latin typeface="Titillium Web" panose="00000500000000000000" pitchFamily="2" charset="0"/>
              </a:rPr>
              <a:t>Tramite la piattaforma di </a:t>
            </a:r>
            <a:r>
              <a:rPr lang="it-IT" sz="1200" i="1" dirty="0">
                <a:latin typeface="Titillium Web" panose="00000500000000000000" pitchFamily="2" charset="0"/>
              </a:rPr>
              <a:t>file sharing</a:t>
            </a:r>
            <a:r>
              <a:rPr lang="it-IT" sz="1200" dirty="0">
                <a:latin typeface="Titillium Web" panose="00000500000000000000" pitchFamily="2" charset="0"/>
              </a:rPr>
              <a:t>, tutte le strutture coinvolte in una conferenza interna accedono alla medesima documentazione, </a:t>
            </a:r>
            <a:r>
              <a:rPr lang="it-IT" sz="1200" u="sng" dirty="0">
                <a:latin typeface="Titillium Web" panose="00000500000000000000" pitchFamily="2" charset="0"/>
              </a:rPr>
              <a:t>rigorosamente in formato digitale</a:t>
            </a:r>
            <a:endParaRPr lang="it-IT" sz="1200" u="sng" kern="1200" dirty="0">
              <a:latin typeface="Titillium Web" panose="00000500000000000000" pitchFamily="2" charset="0"/>
            </a:endParaRPr>
          </a:p>
        </p:txBody>
      </p:sp>
      <p:pic>
        <p:nvPicPr>
          <p:cNvPr id="40" name="Immagine 39">
            <a:extLst>
              <a:ext uri="{FF2B5EF4-FFF2-40B4-BE49-F238E27FC236}">
                <a16:creationId xmlns:a16="http://schemas.microsoft.com/office/drawing/2014/main" id="{7FC79421-A9B0-45B2-A5F1-772551D678D8}"/>
              </a:ext>
            </a:extLst>
          </p:cNvPr>
          <p:cNvPicPr>
            <a:picLocks noChangeAspect="1"/>
          </p:cNvPicPr>
          <p:nvPr/>
        </p:nvPicPr>
        <p:blipFill>
          <a:blip r:embed="rId3" cstate="hq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2133" y="2281707"/>
            <a:ext cx="484206" cy="484206"/>
          </a:xfrm>
          <a:prstGeom prst="rect">
            <a:avLst/>
          </a:prstGeom>
        </p:spPr>
      </p:pic>
      <p:sp>
        <p:nvSpPr>
          <p:cNvPr id="42" name="Rettangolo 41">
            <a:extLst>
              <a:ext uri="{FF2B5EF4-FFF2-40B4-BE49-F238E27FC236}">
                <a16:creationId xmlns:a16="http://schemas.microsoft.com/office/drawing/2014/main" id="{486EA018-F0AA-461C-A288-BF24C9ACC9C0}"/>
              </a:ext>
            </a:extLst>
          </p:cNvPr>
          <p:cNvSpPr/>
          <p:nvPr/>
        </p:nvSpPr>
        <p:spPr>
          <a:xfrm>
            <a:off x="59146" y="3523918"/>
            <a:ext cx="8827677" cy="710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68580" rIns="68580" bIns="68580" numCol="1" spcCol="1270" anchor="t" anchorCtr="0">
            <a:noAutofit/>
          </a:bodyPr>
          <a:lstStyle/>
          <a:p>
            <a:pPr marL="85725" lvl="0" algn="l" defTabSz="800100">
              <a:lnSpc>
                <a:spcPct val="90000"/>
              </a:lnSpc>
              <a:spcBef>
                <a:spcPct val="0"/>
              </a:spcBef>
              <a:spcAft>
                <a:spcPct val="35000"/>
              </a:spcAft>
            </a:pPr>
            <a:r>
              <a:rPr lang="it-IT" sz="1400" b="1" dirty="0">
                <a:solidFill>
                  <a:srgbClr val="2F5597"/>
                </a:solidFill>
                <a:latin typeface="Titillium Web" panose="00000500000000000000" pitchFamily="2" charset="0"/>
              </a:rPr>
              <a:t>Supporto e trasferimento di competenze. </a:t>
            </a:r>
            <a:r>
              <a:rPr lang="it-IT" sz="1200" dirty="0">
                <a:latin typeface="Titillium Web" panose="00000500000000000000" pitchFamily="2" charset="0"/>
              </a:rPr>
              <a:t>L’Ufficio RURCDS supporta quotidianamente le altre strutture regionali, i Comuni e le Province per garantire il rispetto della legge n. 241/1990  e </a:t>
            </a:r>
            <a:r>
              <a:rPr lang="it-IT" sz="1200" u="sng" dirty="0">
                <a:latin typeface="Titillium Web" panose="00000500000000000000" pitchFamily="2" charset="0"/>
              </a:rPr>
              <a:t>il coinvolgimento di tutte le strutture regionali competenti ad esprimersi su determinate opere o progetti</a:t>
            </a:r>
            <a:r>
              <a:rPr lang="it-IT" sz="1200" dirty="0">
                <a:latin typeface="Titillium Web" panose="00000500000000000000" pitchFamily="2" charset="0"/>
              </a:rPr>
              <a:t>, diffondere le buone pratiche, trasferire competenze in materia di gestione delle conferenze di servizi, nonché assicurare l’unitarietà dei comportamenti amministrativi</a:t>
            </a:r>
            <a:endParaRPr lang="it-IT" sz="1200" kern="1200" dirty="0">
              <a:latin typeface="Titillium Web" panose="00000500000000000000" pitchFamily="2" charset="0"/>
            </a:endParaRPr>
          </a:p>
        </p:txBody>
      </p:sp>
      <p:pic>
        <p:nvPicPr>
          <p:cNvPr id="45" name="Picture 2">
            <a:extLst>
              <a:ext uri="{FF2B5EF4-FFF2-40B4-BE49-F238E27FC236}">
                <a16:creationId xmlns:a16="http://schemas.microsoft.com/office/drawing/2014/main" id="{D1E0818F-FBA2-41D9-90E0-B892577381A3}"/>
              </a:ext>
            </a:extLst>
          </p:cNvPr>
          <p:cNvPicPr>
            <a:picLocks noChangeAspect="1" noChangeArrowheads="1"/>
          </p:cNvPicPr>
          <p:nvPr/>
        </p:nvPicPr>
        <p:blipFill>
          <a:blip r:embed="rId4">
            <a:duotone>
              <a:prstClr val="black"/>
              <a:schemeClr val="accent1">
                <a:tint val="45000"/>
                <a:satMod val="400000"/>
              </a:schemeClr>
            </a:duotone>
          </a:blip>
          <a:srcRect l="2822" t="6865" r="92764" b="88258"/>
          <a:stretch>
            <a:fillRect/>
          </a:stretch>
        </p:blipFill>
        <p:spPr bwMode="auto">
          <a:xfrm>
            <a:off x="274828" y="3069388"/>
            <a:ext cx="442847" cy="275229"/>
          </a:xfrm>
          <a:prstGeom prst="rect">
            <a:avLst/>
          </a:prstGeom>
          <a:noFill/>
          <a:ln w="9525">
            <a:noFill/>
            <a:miter lim="800000"/>
            <a:headEnd/>
            <a:tailEnd/>
          </a:ln>
        </p:spPr>
      </p:pic>
      <p:pic>
        <p:nvPicPr>
          <p:cNvPr id="46" name="Picture 4" descr="C:\Users\utente\AppData\Local\Microsoft\Windows\Temporary Internet Files\Content.IE5\UEZNYK3K\VisualEditor_-_Icon_-_Help.svg[1].png">
            <a:extLst>
              <a:ext uri="{FF2B5EF4-FFF2-40B4-BE49-F238E27FC236}">
                <a16:creationId xmlns:a16="http://schemas.microsoft.com/office/drawing/2014/main" id="{BBE1ABD9-E3AE-4EF7-BBE7-EE94A15C24A0}"/>
              </a:ext>
            </a:extLst>
          </p:cNvPr>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206318" y="3622722"/>
            <a:ext cx="583528" cy="583528"/>
          </a:xfrm>
          <a:prstGeom prst="rect">
            <a:avLst/>
          </a:prstGeom>
          <a:noFill/>
        </p:spPr>
      </p:pic>
      <p:pic>
        <p:nvPicPr>
          <p:cNvPr id="48" name="Immagine 47">
            <a:extLst>
              <a:ext uri="{FF2B5EF4-FFF2-40B4-BE49-F238E27FC236}">
                <a16:creationId xmlns:a16="http://schemas.microsoft.com/office/drawing/2014/main" id="{C008B42B-74E1-4C85-899A-5934793477FB}"/>
              </a:ext>
            </a:extLst>
          </p:cNvPr>
          <p:cNvPicPr>
            <a:picLocks noChangeAspect="1"/>
          </p:cNvPicPr>
          <p:nvPr/>
        </p:nvPicPr>
        <p:blipFill>
          <a:blip r:embed="rId6" cstate="hq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9758" y="4531728"/>
            <a:ext cx="456472" cy="395088"/>
          </a:xfrm>
          <a:prstGeom prst="rect">
            <a:avLst/>
          </a:prstGeom>
        </p:spPr>
      </p:pic>
      <p:sp>
        <p:nvSpPr>
          <p:cNvPr id="49" name="Rettangolo 48">
            <a:extLst>
              <a:ext uri="{FF2B5EF4-FFF2-40B4-BE49-F238E27FC236}">
                <a16:creationId xmlns:a16="http://schemas.microsoft.com/office/drawing/2014/main" id="{3C2B53B0-F2CA-442B-9CEC-199B472ECFFE}"/>
              </a:ext>
            </a:extLst>
          </p:cNvPr>
          <p:cNvSpPr/>
          <p:nvPr/>
        </p:nvSpPr>
        <p:spPr>
          <a:xfrm>
            <a:off x="53259" y="4430877"/>
            <a:ext cx="8827677" cy="817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0" tIns="68580" rIns="68580" bIns="68580" numCol="1" spcCol="1270" anchor="t" anchorCtr="0">
            <a:noAutofit/>
          </a:bodyPr>
          <a:lstStyle/>
          <a:p>
            <a:pPr marL="85725" lvl="0" algn="l" defTabSz="800100">
              <a:lnSpc>
                <a:spcPct val="90000"/>
              </a:lnSpc>
              <a:spcBef>
                <a:spcPct val="0"/>
              </a:spcBef>
              <a:spcAft>
                <a:spcPct val="35000"/>
              </a:spcAft>
            </a:pPr>
            <a:r>
              <a:rPr lang="it-IT" sz="1400" b="1" dirty="0">
                <a:solidFill>
                  <a:srgbClr val="2F5597"/>
                </a:solidFill>
                <a:latin typeface="Titillium Web" panose="00000500000000000000" pitchFamily="2" charset="0"/>
              </a:rPr>
              <a:t>Reingegnerizzazione dei procedimenti. </a:t>
            </a:r>
            <a:r>
              <a:rPr lang="it-IT" sz="1200" dirty="0">
                <a:latin typeface="Titillium Web" panose="00000500000000000000" pitchFamily="2" charset="0"/>
              </a:rPr>
              <a:t>L’attività di coordinamento e monitoraggio dell’Ufficio RURCDS porta a “intercettare” </a:t>
            </a:r>
            <a:r>
              <a:rPr lang="it-IT" sz="1200" u="sng" dirty="0">
                <a:latin typeface="Titillium Web" panose="00000500000000000000" pitchFamily="2" charset="0"/>
              </a:rPr>
              <a:t>criticità normative, amministrative e organizzative</a:t>
            </a:r>
            <a:r>
              <a:rPr lang="it-IT" sz="1200" dirty="0">
                <a:latin typeface="Titillium Web" panose="00000500000000000000" pitchFamily="2" charset="0"/>
              </a:rPr>
              <a:t> quindi a elaborare soluzioni condivise per la gestione efficace dei procedimenti</a:t>
            </a:r>
            <a:endParaRPr lang="it-IT" sz="1200" kern="1200" dirty="0">
              <a:latin typeface="Titillium Web" panose="00000500000000000000" pitchFamily="2" charset="0"/>
            </a:endParaRPr>
          </a:p>
        </p:txBody>
      </p:sp>
    </p:spTree>
    <p:extLst>
      <p:ext uri="{BB962C8B-B14F-4D97-AF65-F5344CB8AC3E}">
        <p14:creationId xmlns:p14="http://schemas.microsoft.com/office/powerpoint/2010/main" val="392996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2343A1-96BA-422A-9477-BFEE04734D66}"/>
              </a:ext>
            </a:extLst>
          </p:cNvPr>
          <p:cNvSpPr>
            <a:spLocks noGrp="1"/>
          </p:cNvSpPr>
          <p:nvPr>
            <p:ph type="title"/>
          </p:nvPr>
        </p:nvSpPr>
        <p:spPr/>
        <p:txBody>
          <a:bodyPr/>
          <a:lstStyle/>
          <a:p>
            <a:r>
              <a:rPr lang="it-IT" dirty="0"/>
              <a:t>Il modulo procedimentale</a:t>
            </a:r>
            <a:br>
              <a:rPr lang="it-IT" dirty="0"/>
            </a:br>
            <a:r>
              <a:rPr lang="it-IT" dirty="0"/>
              <a:t>per concentrare le decisioni</a:t>
            </a:r>
          </a:p>
        </p:txBody>
      </p:sp>
      <p:sp>
        <p:nvSpPr>
          <p:cNvPr id="4" name="Figura a mano libera 8">
            <a:extLst>
              <a:ext uri="{FF2B5EF4-FFF2-40B4-BE49-F238E27FC236}">
                <a16:creationId xmlns:a16="http://schemas.microsoft.com/office/drawing/2014/main" id="{D4E52786-A463-4C79-BC1B-97F17F97BCDA}"/>
              </a:ext>
            </a:extLst>
          </p:cNvPr>
          <p:cNvSpPr/>
          <p:nvPr/>
        </p:nvSpPr>
        <p:spPr>
          <a:xfrm>
            <a:off x="258763" y="1985818"/>
            <a:ext cx="8395710" cy="3509817"/>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noFill/>
          <a:ln>
            <a:solidFill>
              <a:srgbClr val="2F5597"/>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57150" spcCol="1270" anchor="ctr"/>
          <a:lstStyle/>
          <a:p>
            <a:pPr algn="ctr" defTabSz="1155700" fontAlgn="auto">
              <a:lnSpc>
                <a:spcPct val="90000"/>
              </a:lnSpc>
              <a:spcAft>
                <a:spcPts val="600"/>
              </a:spcAft>
              <a:defRPr/>
            </a:pPr>
            <a:r>
              <a:rPr lang="it-IT" dirty="0">
                <a:solidFill>
                  <a:schemeClr val="tx1"/>
                </a:solidFill>
                <a:latin typeface="Titillium Web"/>
              </a:rPr>
              <a:t>La conferenza di servizi viene indetta per effettuare un </a:t>
            </a:r>
            <a:r>
              <a:rPr lang="it-IT" b="1" dirty="0">
                <a:solidFill>
                  <a:schemeClr val="tx1"/>
                </a:solidFill>
                <a:latin typeface="Titillium Web"/>
              </a:rPr>
              <a:t>esame contestuale di vari interessi pubblici coinvolti in un procedimento amministrativo </a:t>
            </a:r>
            <a:r>
              <a:rPr lang="it-IT" dirty="0">
                <a:solidFill>
                  <a:schemeClr val="tx1"/>
                </a:solidFill>
                <a:latin typeface="Titillium Web"/>
              </a:rPr>
              <a:t>e, quando il procedimento amministrativo prevede una decisione </a:t>
            </a:r>
            <a:r>
              <a:rPr lang="it-IT" dirty="0" err="1">
                <a:solidFill>
                  <a:schemeClr val="tx1"/>
                </a:solidFill>
                <a:latin typeface="Titillium Web"/>
              </a:rPr>
              <a:t>pluristrutturata</a:t>
            </a:r>
            <a:r>
              <a:rPr lang="it-IT" dirty="0">
                <a:solidFill>
                  <a:schemeClr val="tx1"/>
                </a:solidFill>
                <a:latin typeface="Titillium Web"/>
              </a:rPr>
              <a:t> (cioè quando l’amministrazione procedente debba acquisire intese, concerti, nulla osta o assensi comunque denominati di altre amministrazioni pubbliche) le determinazioni concordate nella conferenza tra tutte le amministrazioni intervenute tengono luogo degli atti predetti</a:t>
            </a:r>
            <a:br>
              <a:rPr lang="it-IT" dirty="0">
                <a:solidFill>
                  <a:schemeClr val="tx1"/>
                </a:solidFill>
                <a:latin typeface="Titillium Web"/>
              </a:rPr>
            </a:br>
            <a:endParaRPr lang="it-IT" dirty="0">
              <a:solidFill>
                <a:schemeClr val="tx1"/>
              </a:solidFill>
              <a:latin typeface="Titillium Web"/>
            </a:endParaRPr>
          </a:p>
          <a:p>
            <a:pPr algn="ctr" defTabSz="1155700" fontAlgn="auto">
              <a:lnSpc>
                <a:spcPct val="90000"/>
              </a:lnSpc>
              <a:spcAft>
                <a:spcPts val="600"/>
              </a:spcAft>
              <a:defRPr/>
            </a:pPr>
            <a:r>
              <a:rPr lang="it-IT" dirty="0">
                <a:solidFill>
                  <a:schemeClr val="tx1"/>
                </a:solidFill>
                <a:latin typeface="Titillium Web"/>
              </a:rPr>
              <a:t>La conferenza di servizi configura </a:t>
            </a:r>
            <a:r>
              <a:rPr lang="it-IT" b="1" dirty="0">
                <a:solidFill>
                  <a:schemeClr val="tx1"/>
                </a:solidFill>
                <a:latin typeface="Titillium Web"/>
              </a:rPr>
              <a:t>un modello di  organizzazione della funzione amministrativa incentrato sulla ”concentrazione”  contestuale delle competenze e delle decisioni amministrative</a:t>
            </a:r>
            <a:r>
              <a:rPr lang="it-IT" dirty="0">
                <a:solidFill>
                  <a:schemeClr val="tx1"/>
                </a:solidFill>
                <a:latin typeface="Titillium Web"/>
              </a:rPr>
              <a:t>, al fine di evitare dispersioni dell’agire amministrativo in  diversi luoghi e tempi</a:t>
            </a:r>
          </a:p>
        </p:txBody>
      </p:sp>
    </p:spTree>
    <p:extLst>
      <p:ext uri="{BB962C8B-B14F-4D97-AF65-F5344CB8AC3E}">
        <p14:creationId xmlns:p14="http://schemas.microsoft.com/office/powerpoint/2010/main" val="246541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47BC0-732A-463A-8C5E-1658CBFA5894}"/>
              </a:ext>
            </a:extLst>
          </p:cNvPr>
          <p:cNvSpPr>
            <a:spLocks noGrp="1"/>
          </p:cNvSpPr>
          <p:nvPr>
            <p:ph type="ctrTitle"/>
          </p:nvPr>
        </p:nvSpPr>
        <p:spPr>
          <a:xfrm>
            <a:off x="218969" y="362746"/>
            <a:ext cx="5081000" cy="1624613"/>
          </a:xfrm>
        </p:spPr>
        <p:txBody>
          <a:bodyPr/>
          <a:lstStyle/>
          <a:p>
            <a:r>
              <a:rPr lang="it-IT" sz="6600" dirty="0">
                <a:effectLst>
                  <a:outerShdw blurRad="38100" dist="38100" dir="2700000" algn="tl">
                    <a:srgbClr val="000000">
                      <a:alpha val="43137"/>
                    </a:srgbClr>
                  </a:outerShdw>
                </a:effectLst>
              </a:rPr>
              <a:t>Grazie per l’attenzione!</a:t>
            </a:r>
          </a:p>
        </p:txBody>
      </p:sp>
      <p:sp>
        <p:nvSpPr>
          <p:cNvPr id="3" name="Sottotitolo 2">
            <a:extLst>
              <a:ext uri="{FF2B5EF4-FFF2-40B4-BE49-F238E27FC236}">
                <a16:creationId xmlns:a16="http://schemas.microsoft.com/office/drawing/2014/main" id="{939C8E08-ECAC-4E6F-9E72-AB876E656C7C}"/>
              </a:ext>
            </a:extLst>
          </p:cNvPr>
          <p:cNvSpPr>
            <a:spLocks noGrp="1"/>
          </p:cNvSpPr>
          <p:nvPr>
            <p:ph type="subTitle" idx="1"/>
          </p:nvPr>
        </p:nvSpPr>
        <p:spPr>
          <a:xfrm>
            <a:off x="103559" y="5401825"/>
            <a:ext cx="2879785" cy="432048"/>
          </a:xfrm>
        </p:spPr>
        <p:txBody>
          <a:bodyPr>
            <a:normAutofit fontScale="85000" lnSpcReduction="10000"/>
          </a:bodyPr>
          <a:lstStyle/>
          <a:p>
            <a:r>
              <a:rPr lang="it-IT" sz="2000" dirty="0">
                <a:hlinkClick r:id="rId2"/>
              </a:rPr>
              <a:t>lferrara@regione.lazio.it</a:t>
            </a:r>
            <a:endParaRPr lang="it-IT" sz="2000" dirty="0"/>
          </a:p>
          <a:p>
            <a:endParaRPr lang="it-IT" dirty="0"/>
          </a:p>
        </p:txBody>
      </p:sp>
    </p:spTree>
    <p:extLst>
      <p:ext uri="{BB962C8B-B14F-4D97-AF65-F5344CB8AC3E}">
        <p14:creationId xmlns:p14="http://schemas.microsoft.com/office/powerpoint/2010/main" val="95857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2343A1-96BA-422A-9477-BFEE04734D66}"/>
              </a:ext>
            </a:extLst>
          </p:cNvPr>
          <p:cNvSpPr>
            <a:spLocks noGrp="1"/>
          </p:cNvSpPr>
          <p:nvPr>
            <p:ph type="title"/>
          </p:nvPr>
        </p:nvSpPr>
        <p:spPr>
          <a:xfrm>
            <a:off x="113722" y="156870"/>
            <a:ext cx="7886700" cy="1325563"/>
          </a:xfrm>
        </p:spPr>
        <p:txBody>
          <a:bodyPr/>
          <a:lstStyle/>
          <a:p>
            <a:r>
              <a:rPr lang="it-IT" dirty="0"/>
              <a:t>Tipologie di conferenza</a:t>
            </a:r>
          </a:p>
        </p:txBody>
      </p:sp>
      <p:sp>
        <p:nvSpPr>
          <p:cNvPr id="5" name="Figura a mano libera 9">
            <a:extLst>
              <a:ext uri="{FF2B5EF4-FFF2-40B4-BE49-F238E27FC236}">
                <a16:creationId xmlns:a16="http://schemas.microsoft.com/office/drawing/2014/main" id="{FFB1849E-00BE-47BD-A5D8-57C34CF5CEA7}"/>
              </a:ext>
            </a:extLst>
          </p:cNvPr>
          <p:cNvSpPr/>
          <p:nvPr/>
        </p:nvSpPr>
        <p:spPr>
          <a:xfrm>
            <a:off x="243647" y="1871887"/>
            <a:ext cx="2775056" cy="605456"/>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algn="ctr" defTabSz="1155700" fontAlgn="auto">
              <a:lnSpc>
                <a:spcPct val="90000"/>
              </a:lnSpc>
              <a:spcAft>
                <a:spcPts val="0"/>
              </a:spcAft>
              <a:defRPr/>
            </a:pPr>
            <a:r>
              <a:rPr lang="it-IT" b="1" cap="small" dirty="0">
                <a:latin typeface="Titillium Web"/>
              </a:rPr>
              <a:t>Istruttoria</a:t>
            </a:r>
          </a:p>
        </p:txBody>
      </p:sp>
      <p:grpSp>
        <p:nvGrpSpPr>
          <p:cNvPr id="6" name="Gruppo 36">
            <a:extLst>
              <a:ext uri="{FF2B5EF4-FFF2-40B4-BE49-F238E27FC236}">
                <a16:creationId xmlns:a16="http://schemas.microsoft.com/office/drawing/2014/main" id="{71BF525F-26C8-4E6C-991F-E6DFD53198BE}"/>
              </a:ext>
            </a:extLst>
          </p:cNvPr>
          <p:cNvGrpSpPr>
            <a:grpSpLocks/>
          </p:cNvGrpSpPr>
          <p:nvPr/>
        </p:nvGrpSpPr>
        <p:grpSpPr bwMode="auto">
          <a:xfrm rot="5400000">
            <a:off x="3035337" y="2058005"/>
            <a:ext cx="407988" cy="274638"/>
            <a:chOff x="4833886" y="1435247"/>
            <a:chExt cx="407443" cy="275269"/>
          </a:xfrm>
          <a:solidFill>
            <a:srgbClr val="01478D"/>
          </a:solidFill>
        </p:grpSpPr>
        <p:sp>
          <p:nvSpPr>
            <p:cNvPr id="7" name="Freccia a destra 6">
              <a:extLst>
                <a:ext uri="{FF2B5EF4-FFF2-40B4-BE49-F238E27FC236}">
                  <a16:creationId xmlns:a16="http://schemas.microsoft.com/office/drawing/2014/main" id="{81F18E23-504B-4EE8-8521-FB2E4A048FC0}"/>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ccia a destra 4">
              <a:extLst>
                <a:ext uri="{FF2B5EF4-FFF2-40B4-BE49-F238E27FC236}">
                  <a16:creationId xmlns:a16="http://schemas.microsoft.com/office/drawing/2014/main" id="{1F0D3E2E-7FD0-44CE-BD99-F66B8BA6C238}"/>
                </a:ext>
              </a:extLst>
            </p:cNvPr>
            <p:cNvSpPr/>
            <p:nvPr/>
          </p:nvSpPr>
          <p:spPr>
            <a:xfrm rot="16228517">
              <a:off x="4940550" y="1492177"/>
              <a:ext cx="192529" cy="244148"/>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it-IT" sz="1400">
                <a:latin typeface="Titillium Web"/>
              </a:endParaRPr>
            </a:p>
          </p:txBody>
        </p:sp>
      </p:grpSp>
      <p:grpSp>
        <p:nvGrpSpPr>
          <p:cNvPr id="9" name="Gruppo 22">
            <a:extLst>
              <a:ext uri="{FF2B5EF4-FFF2-40B4-BE49-F238E27FC236}">
                <a16:creationId xmlns:a16="http://schemas.microsoft.com/office/drawing/2014/main" id="{0D74A0FA-3969-4A02-BDEC-5075266A5D68}"/>
              </a:ext>
            </a:extLst>
          </p:cNvPr>
          <p:cNvGrpSpPr>
            <a:grpSpLocks/>
          </p:cNvGrpSpPr>
          <p:nvPr/>
        </p:nvGrpSpPr>
        <p:grpSpPr bwMode="auto">
          <a:xfrm rot="5400000">
            <a:off x="3037719" y="4887304"/>
            <a:ext cx="406400" cy="274637"/>
            <a:chOff x="4833886" y="1435247"/>
            <a:chExt cx="407443" cy="275269"/>
          </a:xfrm>
          <a:solidFill>
            <a:srgbClr val="01478D"/>
          </a:solidFill>
        </p:grpSpPr>
        <p:sp>
          <p:nvSpPr>
            <p:cNvPr id="10" name="Freccia a destra 9">
              <a:extLst>
                <a:ext uri="{FF2B5EF4-FFF2-40B4-BE49-F238E27FC236}">
                  <a16:creationId xmlns:a16="http://schemas.microsoft.com/office/drawing/2014/main" id="{C73DA40F-0057-4788-B40F-81B4A8EDFF85}"/>
                </a:ext>
              </a:extLst>
            </p:cNvPr>
            <p:cNvSpPr/>
            <p:nvPr/>
          </p:nvSpPr>
          <p:spPr>
            <a:xfrm rot="16228517">
              <a:off x="4899974" y="1369161"/>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ccia a destra 4">
              <a:extLst>
                <a:ext uri="{FF2B5EF4-FFF2-40B4-BE49-F238E27FC236}">
                  <a16:creationId xmlns:a16="http://schemas.microsoft.com/office/drawing/2014/main" id="{961A52F4-D349-4E2F-B6CB-9031E08D739E}"/>
                </a:ext>
              </a:extLst>
            </p:cNvPr>
            <p:cNvSpPr/>
            <p:nvPr/>
          </p:nvSpPr>
          <p:spPr>
            <a:xfrm rot="16228517">
              <a:off x="4941343" y="1491701"/>
              <a:ext cx="192529" cy="24510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it-IT" sz="1400">
                <a:latin typeface="Titillium Web"/>
              </a:endParaRPr>
            </a:p>
          </p:txBody>
        </p:sp>
      </p:grpSp>
      <p:sp>
        <p:nvSpPr>
          <p:cNvPr id="12" name="Figura a mano libera 17">
            <a:extLst>
              <a:ext uri="{FF2B5EF4-FFF2-40B4-BE49-F238E27FC236}">
                <a16:creationId xmlns:a16="http://schemas.microsoft.com/office/drawing/2014/main" id="{97D0EBD2-7BEA-4469-B299-F4CCF5A740BD}"/>
              </a:ext>
            </a:extLst>
          </p:cNvPr>
          <p:cNvSpPr/>
          <p:nvPr/>
        </p:nvSpPr>
        <p:spPr>
          <a:xfrm>
            <a:off x="245235" y="2991672"/>
            <a:ext cx="2775056" cy="1051409"/>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algn="ctr" defTabSz="1155700" fontAlgn="auto">
              <a:lnSpc>
                <a:spcPct val="90000"/>
              </a:lnSpc>
              <a:spcAft>
                <a:spcPts val="0"/>
              </a:spcAft>
              <a:defRPr/>
            </a:pPr>
            <a:r>
              <a:rPr lang="it-IT" b="1" cap="small" dirty="0">
                <a:latin typeface="Titillium Web"/>
              </a:rPr>
              <a:t>Decisoria</a:t>
            </a:r>
          </a:p>
        </p:txBody>
      </p:sp>
      <p:sp>
        <p:nvSpPr>
          <p:cNvPr id="13" name="Figura a mano libera 18">
            <a:extLst>
              <a:ext uri="{FF2B5EF4-FFF2-40B4-BE49-F238E27FC236}">
                <a16:creationId xmlns:a16="http://schemas.microsoft.com/office/drawing/2014/main" id="{31B40B6A-A372-493D-BEF2-FFA5B578CDAE}"/>
              </a:ext>
            </a:extLst>
          </p:cNvPr>
          <p:cNvSpPr/>
          <p:nvPr/>
        </p:nvSpPr>
        <p:spPr>
          <a:xfrm>
            <a:off x="246822" y="4643378"/>
            <a:ext cx="2775056" cy="777809"/>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algn="ctr" defTabSz="1155700" fontAlgn="auto">
              <a:lnSpc>
                <a:spcPct val="90000"/>
              </a:lnSpc>
              <a:spcAft>
                <a:spcPts val="0"/>
              </a:spcAft>
              <a:defRPr/>
            </a:pPr>
            <a:r>
              <a:rPr lang="it-IT" b="1" cap="small" dirty="0">
                <a:latin typeface="Titillium Web"/>
              </a:rPr>
              <a:t>Preliminare</a:t>
            </a:r>
          </a:p>
        </p:txBody>
      </p:sp>
      <p:grpSp>
        <p:nvGrpSpPr>
          <p:cNvPr id="14" name="Gruppo 48">
            <a:extLst>
              <a:ext uri="{FF2B5EF4-FFF2-40B4-BE49-F238E27FC236}">
                <a16:creationId xmlns:a16="http://schemas.microsoft.com/office/drawing/2014/main" id="{0BC1D823-389B-4B86-A410-DB70C1C94C1F}"/>
              </a:ext>
            </a:extLst>
          </p:cNvPr>
          <p:cNvGrpSpPr>
            <a:grpSpLocks/>
          </p:cNvGrpSpPr>
          <p:nvPr/>
        </p:nvGrpSpPr>
        <p:grpSpPr bwMode="auto">
          <a:xfrm rot="5400000">
            <a:off x="3036925" y="3340386"/>
            <a:ext cx="406400" cy="276225"/>
            <a:chOff x="4833886" y="1435247"/>
            <a:chExt cx="407443" cy="275269"/>
          </a:xfrm>
          <a:solidFill>
            <a:srgbClr val="01478D"/>
          </a:solidFill>
        </p:grpSpPr>
        <p:sp>
          <p:nvSpPr>
            <p:cNvPr id="15" name="Freccia a destra 14">
              <a:extLst>
                <a:ext uri="{FF2B5EF4-FFF2-40B4-BE49-F238E27FC236}">
                  <a16:creationId xmlns:a16="http://schemas.microsoft.com/office/drawing/2014/main" id="{FAB141C0-6316-4E17-BAB8-BCC5B08F681A}"/>
                </a:ext>
              </a:extLst>
            </p:cNvPr>
            <p:cNvSpPr/>
            <p:nvPr/>
          </p:nvSpPr>
          <p:spPr>
            <a:xfrm rot="16228517">
              <a:off x="4899974"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Freccia a destra 4">
              <a:extLst>
                <a:ext uri="{FF2B5EF4-FFF2-40B4-BE49-F238E27FC236}">
                  <a16:creationId xmlns:a16="http://schemas.microsoft.com/office/drawing/2014/main" id="{4AD7710C-F204-414A-9CEA-A119E6AF38EE}"/>
                </a:ext>
              </a:extLst>
            </p:cNvPr>
            <p:cNvSpPr/>
            <p:nvPr/>
          </p:nvSpPr>
          <p:spPr>
            <a:xfrm rot="16228517">
              <a:off x="4941106" y="1491463"/>
              <a:ext cx="193005" cy="24510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it-IT" sz="1400">
                <a:latin typeface="Titillium Web"/>
              </a:endParaRPr>
            </a:p>
          </p:txBody>
        </p:sp>
      </p:grpSp>
      <p:sp>
        <p:nvSpPr>
          <p:cNvPr id="17" name="CasellaDiTesto 10">
            <a:extLst>
              <a:ext uri="{FF2B5EF4-FFF2-40B4-BE49-F238E27FC236}">
                <a16:creationId xmlns:a16="http://schemas.microsoft.com/office/drawing/2014/main" id="{98C1DADE-9632-4F40-96E6-F4B3B5C4677A}"/>
              </a:ext>
            </a:extLst>
          </p:cNvPr>
          <p:cNvSpPr txBox="1">
            <a:spLocks noChangeArrowheads="1"/>
          </p:cNvSpPr>
          <p:nvPr/>
        </p:nvSpPr>
        <p:spPr bwMode="auto">
          <a:xfrm>
            <a:off x="3424379" y="1809131"/>
            <a:ext cx="5387922" cy="816249"/>
          </a:xfrm>
          <a:prstGeom prst="rect">
            <a:avLst/>
          </a:prstGeom>
          <a:noFill/>
          <a:ln w="9525">
            <a:noFill/>
            <a:miter lim="800000"/>
            <a:headEnd/>
            <a:tailEnd/>
          </a:ln>
        </p:spPr>
        <p:txBody>
          <a:bodyPr wrap="square">
            <a:spAutoFit/>
          </a:bodyPr>
          <a:lstStyle/>
          <a:p>
            <a:pPr>
              <a:lnSpc>
                <a:spcPts val="1900"/>
              </a:lnSpc>
              <a:spcAft>
                <a:spcPts val="1200"/>
              </a:spcAft>
            </a:pPr>
            <a:r>
              <a:rPr lang="it-IT" altLang="it-IT" sz="1400" dirty="0">
                <a:solidFill>
                  <a:srgbClr val="000000"/>
                </a:solidFill>
                <a:latin typeface="Titillium Web" pitchFamily="2" charset="0"/>
              </a:rPr>
              <a:t>Per un esame contestuale di vari interessi pubblici coinvolti in un procedimento amministrativo (tramite l’acquisizione di atti istruttori come gli accertamenti).</a:t>
            </a:r>
            <a:endParaRPr lang="it-IT" altLang="it-IT" sz="1400" b="1" dirty="0">
              <a:latin typeface="Titillium Web" pitchFamily="2" charset="0"/>
            </a:endParaRPr>
          </a:p>
        </p:txBody>
      </p:sp>
      <p:sp>
        <p:nvSpPr>
          <p:cNvPr id="18" name="CasellaDiTesto 12">
            <a:extLst>
              <a:ext uri="{FF2B5EF4-FFF2-40B4-BE49-F238E27FC236}">
                <a16:creationId xmlns:a16="http://schemas.microsoft.com/office/drawing/2014/main" id="{2B7C70DA-BB66-4AFA-8F87-EC169936B6D6}"/>
              </a:ext>
            </a:extLst>
          </p:cNvPr>
          <p:cNvSpPr txBox="1">
            <a:spLocks noChangeArrowheads="1"/>
          </p:cNvSpPr>
          <p:nvPr/>
        </p:nvSpPr>
        <p:spPr bwMode="auto">
          <a:xfrm>
            <a:off x="3459960" y="2793314"/>
            <a:ext cx="5351532" cy="1547218"/>
          </a:xfrm>
          <a:prstGeom prst="rect">
            <a:avLst/>
          </a:prstGeom>
          <a:noFill/>
          <a:ln w="9525">
            <a:noFill/>
            <a:miter lim="800000"/>
            <a:headEnd/>
            <a:tailEnd/>
          </a:ln>
        </p:spPr>
        <p:txBody>
          <a:bodyPr wrap="square">
            <a:spAutoFit/>
          </a:bodyPr>
          <a:lstStyle/>
          <a:p>
            <a:pPr>
              <a:lnSpc>
                <a:spcPts val="1900"/>
              </a:lnSpc>
              <a:spcAft>
                <a:spcPts val="600"/>
              </a:spcAft>
            </a:pPr>
            <a:r>
              <a:rPr lang="it-IT" altLang="it-IT" sz="1400" dirty="0">
                <a:solidFill>
                  <a:srgbClr val="000000"/>
                </a:solidFill>
                <a:latin typeface="Titillium Web" pitchFamily="2" charset="0"/>
              </a:rPr>
              <a:t>La sua determinazione conclusiva </a:t>
            </a:r>
            <a:r>
              <a:rPr lang="it-IT" altLang="it-IT" sz="1400" b="1" dirty="0">
                <a:solidFill>
                  <a:srgbClr val="000000"/>
                </a:solidFill>
                <a:latin typeface="Titillium Web" pitchFamily="2" charset="0"/>
              </a:rPr>
              <a:t>sostituisce ogni autorizzazione, concessione, nulla osta o atto di assenso comunque denominato di competenza delle amministrazioni partecipanti</a:t>
            </a:r>
            <a:r>
              <a:rPr lang="it-IT" altLang="it-IT" sz="1400" dirty="0">
                <a:solidFill>
                  <a:srgbClr val="000000"/>
                </a:solidFill>
                <a:latin typeface="Titillium Web" pitchFamily="2" charset="0"/>
              </a:rPr>
              <a:t>, o comunque invitate a partecipare ma risultate assenti, alla conferenza. </a:t>
            </a:r>
            <a:r>
              <a:rPr lang="it-IT" altLang="it-IT" sz="1400" b="1" u="sng" dirty="0">
                <a:solidFill>
                  <a:srgbClr val="000000"/>
                </a:solidFill>
                <a:latin typeface="Titillium Web" pitchFamily="2" charset="0"/>
              </a:rPr>
              <a:t>Obbligatoria nel caso siano necessari più atti di assenso </a:t>
            </a:r>
            <a:r>
              <a:rPr lang="it-IT" altLang="it-IT" sz="1400" b="1" dirty="0">
                <a:solidFill>
                  <a:srgbClr val="000000"/>
                </a:solidFill>
                <a:latin typeface="Titillium Web" pitchFamily="2" charset="0"/>
              </a:rPr>
              <a:t>(autorizzazioni, pareri, nulla osta, ecc.)</a:t>
            </a:r>
            <a:endParaRPr lang="it-IT" altLang="it-IT" sz="1400" dirty="0">
              <a:latin typeface="Titillium Web" pitchFamily="2" charset="0"/>
            </a:endParaRPr>
          </a:p>
        </p:txBody>
      </p:sp>
      <p:sp>
        <p:nvSpPr>
          <p:cNvPr id="19" name="CasellaDiTesto 12">
            <a:extLst>
              <a:ext uri="{FF2B5EF4-FFF2-40B4-BE49-F238E27FC236}">
                <a16:creationId xmlns:a16="http://schemas.microsoft.com/office/drawing/2014/main" id="{34426BF5-F42C-4838-818B-A4833E99682A}"/>
              </a:ext>
            </a:extLst>
          </p:cNvPr>
          <p:cNvSpPr txBox="1">
            <a:spLocks noChangeArrowheads="1"/>
          </p:cNvSpPr>
          <p:nvPr/>
        </p:nvSpPr>
        <p:spPr bwMode="auto">
          <a:xfrm>
            <a:off x="3448888" y="4515179"/>
            <a:ext cx="5218483" cy="1059906"/>
          </a:xfrm>
          <a:prstGeom prst="rect">
            <a:avLst/>
          </a:prstGeom>
          <a:noFill/>
          <a:ln w="9525">
            <a:noFill/>
            <a:miter lim="800000"/>
            <a:headEnd/>
            <a:tailEnd/>
          </a:ln>
        </p:spPr>
        <p:txBody>
          <a:bodyPr wrap="square">
            <a:spAutoFit/>
          </a:bodyPr>
          <a:lstStyle/>
          <a:p>
            <a:pPr>
              <a:lnSpc>
                <a:spcPts val="1900"/>
              </a:lnSpc>
              <a:spcAft>
                <a:spcPts val="1200"/>
              </a:spcAft>
            </a:pPr>
            <a:r>
              <a:rPr lang="it-IT" altLang="it-IT" sz="1400" b="1" dirty="0">
                <a:solidFill>
                  <a:srgbClr val="000000"/>
                </a:solidFill>
                <a:latin typeface="Titillium Web" pitchFamily="2" charset="0"/>
              </a:rPr>
              <a:t>Può essere convocata per progetti di particolare complessità e di insediamenti produttivi di beni e servizi</a:t>
            </a:r>
            <a:r>
              <a:rPr lang="it-IT" altLang="it-IT" sz="1400" dirty="0">
                <a:solidFill>
                  <a:srgbClr val="000000"/>
                </a:solidFill>
                <a:latin typeface="Titillium Web" pitchFamily="2" charset="0"/>
              </a:rPr>
              <a:t>, prima della presentazione di una istanza o di un progetto definitivi, verificare quali siano le condizioni per ottenere i necessari atti di consenso.</a:t>
            </a:r>
            <a:endParaRPr lang="it-IT" altLang="it-IT" sz="1400" dirty="0">
              <a:latin typeface="Titillium Web" pitchFamily="2" charset="0"/>
            </a:endParaRPr>
          </a:p>
        </p:txBody>
      </p:sp>
    </p:spTree>
    <p:extLst>
      <p:ext uri="{BB962C8B-B14F-4D97-AF65-F5344CB8AC3E}">
        <p14:creationId xmlns:p14="http://schemas.microsoft.com/office/powerpoint/2010/main" val="82238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107951"/>
            <a:ext cx="7886700" cy="1325563"/>
          </a:xfrm>
        </p:spPr>
        <p:txBody>
          <a:bodyPr/>
          <a:lstStyle/>
          <a:p>
            <a:r>
              <a:rPr lang="it-IT" dirty="0"/>
              <a:t>La conferenza preliminare</a:t>
            </a:r>
          </a:p>
        </p:txBody>
      </p:sp>
      <p:sp>
        <p:nvSpPr>
          <p:cNvPr id="19" name="Figura a mano libera 37">
            <a:extLst>
              <a:ext uri="{FF2B5EF4-FFF2-40B4-BE49-F238E27FC236}">
                <a16:creationId xmlns:a16="http://schemas.microsoft.com/office/drawing/2014/main" id="{38FCA3B0-7D87-4EC9-B26F-B1B09A05D14F}"/>
              </a:ext>
            </a:extLst>
          </p:cNvPr>
          <p:cNvSpPr/>
          <p:nvPr/>
        </p:nvSpPr>
        <p:spPr>
          <a:xfrm>
            <a:off x="172154" y="1028910"/>
            <a:ext cx="1651000" cy="1176337"/>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algn="ctr" defTabSz="1155700" fontAlgn="auto">
              <a:lnSpc>
                <a:spcPts val="2000"/>
              </a:lnSpc>
              <a:spcAft>
                <a:spcPts val="600"/>
              </a:spcAft>
              <a:defRPr/>
            </a:pPr>
            <a:r>
              <a:rPr lang="it-IT" b="1" cap="small" dirty="0">
                <a:latin typeface="Titillium Web"/>
              </a:rPr>
              <a:t>Finalità</a:t>
            </a:r>
          </a:p>
        </p:txBody>
      </p:sp>
      <p:sp>
        <p:nvSpPr>
          <p:cNvPr id="20" name="Rettangolo 19">
            <a:extLst>
              <a:ext uri="{FF2B5EF4-FFF2-40B4-BE49-F238E27FC236}">
                <a16:creationId xmlns:a16="http://schemas.microsoft.com/office/drawing/2014/main" id="{8A60AA81-4D89-4DA2-8ACE-D0E9564869B7}"/>
              </a:ext>
            </a:extLst>
          </p:cNvPr>
          <p:cNvSpPr/>
          <p:nvPr/>
        </p:nvSpPr>
        <p:spPr>
          <a:xfrm>
            <a:off x="172154" y="3463505"/>
            <a:ext cx="8781346" cy="809893"/>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ttangolo 20">
            <a:extLst>
              <a:ext uri="{FF2B5EF4-FFF2-40B4-BE49-F238E27FC236}">
                <a16:creationId xmlns:a16="http://schemas.microsoft.com/office/drawing/2014/main" id="{C29C3B29-BA95-4513-BBEF-6E0DBCF84B36}"/>
              </a:ext>
            </a:extLst>
          </p:cNvPr>
          <p:cNvSpPr/>
          <p:nvPr/>
        </p:nvSpPr>
        <p:spPr>
          <a:xfrm>
            <a:off x="172154" y="2322680"/>
            <a:ext cx="8781346" cy="1026523"/>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Rettangolo 23">
            <a:extLst>
              <a:ext uri="{FF2B5EF4-FFF2-40B4-BE49-F238E27FC236}">
                <a16:creationId xmlns:a16="http://schemas.microsoft.com/office/drawing/2014/main" id="{6F927992-6080-4542-A6C3-E4E450BC63FA}"/>
              </a:ext>
            </a:extLst>
          </p:cNvPr>
          <p:cNvSpPr/>
          <p:nvPr/>
        </p:nvSpPr>
        <p:spPr>
          <a:xfrm>
            <a:off x="-542398" y="2318055"/>
            <a:ext cx="9395164" cy="1113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DURATA</a:t>
            </a:r>
          </a:p>
          <a:p>
            <a:pPr marL="85725" lvl="1" defTabSz="800100">
              <a:spcAft>
                <a:spcPct val="15000"/>
              </a:spcAft>
              <a:defRPr/>
            </a:pPr>
            <a:r>
              <a:rPr lang="it-IT" sz="1400" b="1" dirty="0">
                <a:solidFill>
                  <a:srgbClr val="000000"/>
                </a:solidFill>
                <a:latin typeface="Titillium Web"/>
              </a:rPr>
              <a:t>22-23 giorni dall’indizione</a:t>
            </a:r>
            <a:r>
              <a:rPr lang="it-IT" sz="1400" dirty="0">
                <a:solidFill>
                  <a:srgbClr val="000000"/>
                </a:solidFill>
                <a:latin typeface="Titillium Web"/>
              </a:rPr>
              <a:t>, oppure </a:t>
            </a:r>
            <a:r>
              <a:rPr lang="it-IT" sz="1400" b="1" dirty="0">
                <a:solidFill>
                  <a:srgbClr val="000000"/>
                </a:solidFill>
                <a:latin typeface="Titillium Web"/>
              </a:rPr>
              <a:t>45 giorni </a:t>
            </a:r>
            <a:r>
              <a:rPr lang="it-IT" sz="1400" dirty="0">
                <a:solidFill>
                  <a:srgbClr val="000000"/>
                </a:solidFill>
                <a:latin typeface="Titillium Web"/>
              </a:rPr>
              <a:t>se sono coinvolte amministrazioni preposte alla tutela ambientale, </a:t>
            </a:r>
            <a:r>
              <a:rPr lang="it-IT" sz="1400" dirty="0" err="1">
                <a:solidFill>
                  <a:srgbClr val="000000"/>
                </a:solidFill>
                <a:latin typeface="Titillium Web"/>
              </a:rPr>
              <a:t>paesaggistico-territoriale</a:t>
            </a:r>
            <a:r>
              <a:rPr lang="it-IT" sz="1400" dirty="0">
                <a:solidFill>
                  <a:srgbClr val="000000"/>
                </a:solidFill>
                <a:latin typeface="Titillium Web"/>
              </a:rPr>
              <a:t>, dei beni culturali, o alla tutela della salute dei cittadini (cd. </a:t>
            </a:r>
            <a:r>
              <a:rPr lang="it-IT" sz="1400" b="1" dirty="0">
                <a:solidFill>
                  <a:srgbClr val="000000"/>
                </a:solidFill>
                <a:latin typeface="Titillium Web"/>
              </a:rPr>
              <a:t>interessi sensibili</a:t>
            </a:r>
            <a:r>
              <a:rPr lang="it-IT" sz="1400" dirty="0">
                <a:solidFill>
                  <a:srgbClr val="000000"/>
                </a:solidFill>
                <a:latin typeface="Titillium Web"/>
              </a:rPr>
              <a:t>)</a:t>
            </a:r>
          </a:p>
        </p:txBody>
      </p:sp>
      <p:sp>
        <p:nvSpPr>
          <p:cNvPr id="25" name="Rettangolo 24">
            <a:extLst>
              <a:ext uri="{FF2B5EF4-FFF2-40B4-BE49-F238E27FC236}">
                <a16:creationId xmlns:a16="http://schemas.microsoft.com/office/drawing/2014/main" id="{86CB4279-CA3E-4ECC-BA72-33090CD8023E}"/>
              </a:ext>
            </a:extLst>
          </p:cNvPr>
          <p:cNvSpPr/>
          <p:nvPr/>
        </p:nvSpPr>
        <p:spPr>
          <a:xfrm>
            <a:off x="-528994" y="3444515"/>
            <a:ext cx="9395164"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SVOLGIMENTO</a:t>
            </a:r>
          </a:p>
          <a:p>
            <a:pPr marL="85725" lvl="1" defTabSz="800100">
              <a:spcAft>
                <a:spcPct val="15000"/>
              </a:spcAft>
              <a:defRPr/>
            </a:pPr>
            <a:r>
              <a:rPr lang="it-IT" sz="1400" b="1" dirty="0">
                <a:solidFill>
                  <a:srgbClr val="000000"/>
                </a:solidFill>
                <a:latin typeface="Titillium Web"/>
              </a:rPr>
              <a:t>Senza riunioni e mediante trasmissione per via telematica </a:t>
            </a:r>
            <a:r>
              <a:rPr lang="it-IT" sz="1400" dirty="0">
                <a:solidFill>
                  <a:srgbClr val="000000"/>
                </a:solidFill>
                <a:latin typeface="Titillium Web"/>
              </a:rPr>
              <a:t>di tutte le valutazioni delle amministrazioni coinvolte</a:t>
            </a:r>
          </a:p>
          <a:p>
            <a:pPr marL="85725" lvl="1" defTabSz="800100">
              <a:spcAft>
                <a:spcPct val="15000"/>
              </a:spcAft>
              <a:defRPr/>
            </a:pPr>
            <a:endParaRPr lang="it-IT" sz="1400" dirty="0">
              <a:solidFill>
                <a:srgbClr val="000000"/>
              </a:solidFill>
              <a:latin typeface="Titillium Web"/>
            </a:endParaRPr>
          </a:p>
        </p:txBody>
      </p:sp>
      <p:sp>
        <p:nvSpPr>
          <p:cNvPr id="26" name="Rettangolo 25">
            <a:extLst>
              <a:ext uri="{FF2B5EF4-FFF2-40B4-BE49-F238E27FC236}">
                <a16:creationId xmlns:a16="http://schemas.microsoft.com/office/drawing/2014/main" id="{7126B780-220E-43AD-9510-0015BD3E840B}"/>
              </a:ext>
            </a:extLst>
          </p:cNvPr>
          <p:cNvSpPr/>
          <p:nvPr/>
        </p:nvSpPr>
        <p:spPr>
          <a:xfrm>
            <a:off x="180975" y="4398210"/>
            <a:ext cx="8781346" cy="1415322"/>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ttangolo 27">
            <a:extLst>
              <a:ext uri="{FF2B5EF4-FFF2-40B4-BE49-F238E27FC236}">
                <a16:creationId xmlns:a16="http://schemas.microsoft.com/office/drawing/2014/main" id="{255902EA-CE0C-4642-9911-D5B496CE9C0F}"/>
              </a:ext>
            </a:extLst>
          </p:cNvPr>
          <p:cNvSpPr/>
          <p:nvPr/>
        </p:nvSpPr>
        <p:spPr>
          <a:xfrm>
            <a:off x="-517404" y="4361309"/>
            <a:ext cx="9393396" cy="1739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spcCol="1270"/>
          <a:lstStyle/>
          <a:p>
            <a:pPr marL="85725" defTabSz="800100" fontAlgn="auto">
              <a:spcAft>
                <a:spcPct val="35000"/>
              </a:spcAft>
              <a:defRPr/>
            </a:pPr>
            <a:r>
              <a:rPr lang="it-IT" sz="1400" b="1" cap="small" dirty="0">
                <a:solidFill>
                  <a:schemeClr val="tx1"/>
                </a:solidFill>
                <a:latin typeface="Titillium Web"/>
              </a:rPr>
              <a:t>CONCLUSIONE</a:t>
            </a:r>
          </a:p>
          <a:p>
            <a:pPr marL="85725" fontAlgn="auto">
              <a:spcBef>
                <a:spcPts val="0"/>
              </a:spcBef>
              <a:spcAft>
                <a:spcPts val="600"/>
              </a:spcAft>
              <a:defRPr/>
            </a:pPr>
            <a:r>
              <a:rPr lang="it-IT" sz="1400" b="1" dirty="0">
                <a:latin typeface="Titillium Web"/>
              </a:rPr>
              <a:t>L’amministrazione procedente trasmette tutta la documentazione al soggetto che ha proposto il progetto. </a:t>
            </a:r>
            <a:br>
              <a:rPr lang="it-IT" sz="1400" b="1" dirty="0">
                <a:latin typeface="Titillium Web"/>
              </a:rPr>
            </a:br>
            <a:r>
              <a:rPr lang="it-IT" sz="1400" dirty="0">
                <a:latin typeface="Titillium Web"/>
              </a:rPr>
              <a:t>Le determinazioni espresse in sede di conferenza preliminare </a:t>
            </a:r>
            <a:r>
              <a:rPr lang="it-IT" sz="1400" b="1" dirty="0">
                <a:latin typeface="Titillium Web"/>
              </a:rPr>
              <a:t>possono essere motivatamente modificate o integrate solo in presenza di significativi elementi emersi nel successivo procedimento</a:t>
            </a:r>
            <a:r>
              <a:rPr lang="it-IT" sz="1400" dirty="0">
                <a:latin typeface="Titillium Web"/>
              </a:rPr>
              <a:t> anche a seguito delle osservazioni degli interessati sul progetto definitivo</a:t>
            </a:r>
          </a:p>
        </p:txBody>
      </p:sp>
      <p:sp>
        <p:nvSpPr>
          <p:cNvPr id="29" name="Rettangolo 28">
            <a:extLst>
              <a:ext uri="{FF2B5EF4-FFF2-40B4-BE49-F238E27FC236}">
                <a16:creationId xmlns:a16="http://schemas.microsoft.com/office/drawing/2014/main" id="{08DB0924-02BC-4A1E-ADC3-3D84970437D9}"/>
              </a:ext>
            </a:extLst>
          </p:cNvPr>
          <p:cNvSpPr/>
          <p:nvPr/>
        </p:nvSpPr>
        <p:spPr>
          <a:xfrm>
            <a:off x="1958115" y="1042877"/>
            <a:ext cx="5357086" cy="1160779"/>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0" name="Rettangolo 29">
            <a:extLst>
              <a:ext uri="{FF2B5EF4-FFF2-40B4-BE49-F238E27FC236}">
                <a16:creationId xmlns:a16="http://schemas.microsoft.com/office/drawing/2014/main" id="{2E5BCD97-3072-413C-ADFC-2F402060F031}"/>
              </a:ext>
            </a:extLst>
          </p:cNvPr>
          <p:cNvSpPr/>
          <p:nvPr/>
        </p:nvSpPr>
        <p:spPr>
          <a:xfrm>
            <a:off x="1327910" y="1084941"/>
            <a:ext cx="5857975"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0" rIns="68580" bIns="68580" spcCol="1270"/>
          <a:lstStyle/>
          <a:p>
            <a:pPr marL="85725" lvl="1" defTabSz="622300" fontAlgn="auto">
              <a:spcAft>
                <a:spcPct val="15000"/>
              </a:spcAft>
              <a:defRPr/>
            </a:pPr>
            <a:r>
              <a:rPr lang="it-IT" sz="1400" dirty="0">
                <a:latin typeface="Titillium Web"/>
              </a:rPr>
              <a:t>Acquisire, </a:t>
            </a:r>
            <a:r>
              <a:rPr lang="it-IT" sz="1400" u="sng" dirty="0">
                <a:latin typeface="Titillium Web"/>
              </a:rPr>
              <a:t>sulla base del progetto di fattibilità</a:t>
            </a:r>
            <a:r>
              <a:rPr lang="it-IT" sz="1400" dirty="0">
                <a:latin typeface="Titillium Web"/>
              </a:rPr>
              <a:t>, </a:t>
            </a:r>
            <a:r>
              <a:rPr lang="it-IT" sz="1400" b="1" dirty="0">
                <a:latin typeface="Titillium Web"/>
              </a:rPr>
              <a:t>le condizioni per ottenere, in conferenza decisoria, le necessarie autorizzazioni</a:t>
            </a:r>
          </a:p>
          <a:p>
            <a:pPr marL="85725" lvl="1" defTabSz="622300">
              <a:spcAft>
                <a:spcPct val="15000"/>
              </a:spcAft>
              <a:defRPr/>
            </a:pPr>
            <a:r>
              <a:rPr lang="it-IT" sz="1400" dirty="0">
                <a:latin typeface="Titillium Web"/>
              </a:rPr>
              <a:t>(</a:t>
            </a:r>
            <a:r>
              <a:rPr lang="it-IT" sz="1400" b="1" dirty="0">
                <a:latin typeface="Titillium Web"/>
              </a:rPr>
              <a:t>ad es. </a:t>
            </a:r>
            <a:r>
              <a:rPr lang="it-IT" sz="1400" dirty="0">
                <a:latin typeface="Titillium Web"/>
              </a:rPr>
              <a:t>tipologia di documenti da presentare, altri enti da coinvolgere nel procedimento, procedure di VIA e VAS, ecc.)</a:t>
            </a:r>
            <a:endParaRPr lang="it-IT" sz="1400" b="1" dirty="0">
              <a:latin typeface="Titillium Web"/>
            </a:endParaRPr>
          </a:p>
          <a:p>
            <a:pPr marL="85725" lvl="1" defTabSz="622300" fontAlgn="auto">
              <a:spcAft>
                <a:spcPct val="15000"/>
              </a:spcAft>
              <a:defRPr/>
            </a:pPr>
            <a:endParaRPr lang="it-IT" sz="1400" b="1" dirty="0">
              <a:latin typeface="Titillium Web"/>
            </a:endParaRPr>
          </a:p>
        </p:txBody>
      </p:sp>
    </p:spTree>
    <p:extLst>
      <p:ext uri="{BB962C8B-B14F-4D97-AF65-F5344CB8AC3E}">
        <p14:creationId xmlns:p14="http://schemas.microsoft.com/office/powerpoint/2010/main" val="45505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107951"/>
            <a:ext cx="7886700" cy="1325563"/>
          </a:xfrm>
        </p:spPr>
        <p:txBody>
          <a:bodyPr/>
          <a:lstStyle/>
          <a:p>
            <a:r>
              <a:rPr lang="it-IT" dirty="0"/>
              <a:t>Obbligatorietà della </a:t>
            </a:r>
            <a:br>
              <a:rPr lang="it-IT" dirty="0"/>
            </a:br>
            <a:r>
              <a:rPr lang="it-IT" dirty="0"/>
              <a:t>conferenza decisoria</a:t>
            </a:r>
          </a:p>
        </p:txBody>
      </p:sp>
      <p:sp>
        <p:nvSpPr>
          <p:cNvPr id="12" name="Figura a mano libera 37">
            <a:extLst>
              <a:ext uri="{FF2B5EF4-FFF2-40B4-BE49-F238E27FC236}">
                <a16:creationId xmlns:a16="http://schemas.microsoft.com/office/drawing/2014/main" id="{DE112199-E64D-4942-8B1C-2C236380E776}"/>
              </a:ext>
            </a:extLst>
          </p:cNvPr>
          <p:cNvSpPr/>
          <p:nvPr/>
        </p:nvSpPr>
        <p:spPr>
          <a:xfrm>
            <a:off x="2047874" y="1433514"/>
            <a:ext cx="5048250" cy="876300"/>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algn="ctr" defTabSz="1155700">
              <a:lnSpc>
                <a:spcPts val="2000"/>
              </a:lnSpc>
              <a:spcAft>
                <a:spcPts val="600"/>
              </a:spcAft>
              <a:defRPr/>
            </a:pPr>
            <a:r>
              <a:rPr lang="it-IT" sz="1800" b="1" cap="small" dirty="0">
                <a:latin typeface="Titillium Web"/>
              </a:rPr>
              <a:t>Art. 14, comma 2, legge n. 241/1990</a:t>
            </a:r>
          </a:p>
          <a:p>
            <a:pPr algn="ctr" defTabSz="1155700">
              <a:lnSpc>
                <a:spcPts val="2000"/>
              </a:lnSpc>
              <a:spcAft>
                <a:spcPts val="600"/>
              </a:spcAft>
              <a:defRPr/>
            </a:pPr>
            <a:r>
              <a:rPr lang="it-IT" b="1" cap="small" dirty="0">
                <a:latin typeface="Titillium Web"/>
              </a:rPr>
              <a:t>La conferenza decisoria </a:t>
            </a:r>
            <a:r>
              <a:rPr lang="it-IT" b="1" u="sng" cap="small" dirty="0">
                <a:latin typeface="Titillium Web"/>
              </a:rPr>
              <a:t>è sempre indetta</a:t>
            </a:r>
            <a:r>
              <a:rPr lang="it-IT" b="1" cap="small" dirty="0">
                <a:latin typeface="Titillium Web"/>
              </a:rPr>
              <a:t>…</a:t>
            </a:r>
            <a:endParaRPr lang="it-IT" sz="1800" b="1" cap="small" dirty="0">
              <a:latin typeface="Titillium Web"/>
            </a:endParaRPr>
          </a:p>
        </p:txBody>
      </p:sp>
      <p:sp>
        <p:nvSpPr>
          <p:cNvPr id="13" name="Rettangolo 51">
            <a:extLst>
              <a:ext uri="{FF2B5EF4-FFF2-40B4-BE49-F238E27FC236}">
                <a16:creationId xmlns:a16="http://schemas.microsoft.com/office/drawing/2014/main" id="{9F1944FA-DF1B-46AC-B7A5-5F5D5F4A3C08}"/>
              </a:ext>
            </a:extLst>
          </p:cNvPr>
          <p:cNvSpPr/>
          <p:nvPr/>
        </p:nvSpPr>
        <p:spPr>
          <a:xfrm>
            <a:off x="4972050" y="2506697"/>
            <a:ext cx="3857625" cy="876300"/>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nchor="ctr"/>
          <a:lstStyle>
            <a:defPPr>
              <a:defRPr lang="it-IT"/>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a:defRPr/>
            </a:pPr>
            <a:r>
              <a:rPr lang="it-IT" sz="1400" dirty="0">
                <a:latin typeface="Titillium Web" panose="00000500000000000000" pitchFamily="2" charset="0"/>
              </a:rPr>
              <a:t>… </a:t>
            </a:r>
            <a:r>
              <a:rPr lang="it-IT" sz="1400" u="sng" dirty="0">
                <a:latin typeface="Titillium Web" panose="00000500000000000000" pitchFamily="2" charset="0"/>
              </a:rPr>
              <a:t>su richiesta del privato quando la sua attività è subordinata a più atti di assenso </a:t>
            </a:r>
            <a:r>
              <a:rPr lang="it-IT" sz="1400" dirty="0">
                <a:latin typeface="Titillium Web" panose="00000500000000000000" pitchFamily="2" charset="0"/>
              </a:rPr>
              <a:t>di competenza di diverse amministrazioni </a:t>
            </a:r>
          </a:p>
        </p:txBody>
      </p:sp>
      <p:sp>
        <p:nvSpPr>
          <p:cNvPr id="14" name="Rettangolo 51">
            <a:extLst>
              <a:ext uri="{FF2B5EF4-FFF2-40B4-BE49-F238E27FC236}">
                <a16:creationId xmlns:a16="http://schemas.microsoft.com/office/drawing/2014/main" id="{7A177019-4A3E-4EA6-BC5A-2F0460A17AB1}"/>
              </a:ext>
            </a:extLst>
          </p:cNvPr>
          <p:cNvSpPr/>
          <p:nvPr/>
        </p:nvSpPr>
        <p:spPr>
          <a:xfrm>
            <a:off x="714374" y="2506697"/>
            <a:ext cx="3857625" cy="876300"/>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nchor="ctr"/>
          <a:lstStyle>
            <a:defPPr>
              <a:defRPr lang="it-IT"/>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a:defRPr/>
            </a:pPr>
            <a:r>
              <a:rPr lang="it-IT" sz="1400" dirty="0">
                <a:latin typeface="Titillium Web" panose="00000500000000000000" pitchFamily="2" charset="0"/>
              </a:rPr>
              <a:t>… quando </a:t>
            </a:r>
            <a:r>
              <a:rPr lang="it-IT" sz="1400" u="sng" dirty="0">
                <a:latin typeface="Titillium Web" panose="00000500000000000000" pitchFamily="2" charset="0"/>
              </a:rPr>
              <a:t>la conclusione del procedimento è subordinata all’acquisizione di più pareri</a:t>
            </a:r>
            <a:r>
              <a:rPr lang="it-IT" sz="1400" dirty="0">
                <a:latin typeface="Titillium Web" panose="00000500000000000000" pitchFamily="2" charset="0"/>
              </a:rPr>
              <a:t>, di competenza di diverse amministrazioni</a:t>
            </a:r>
          </a:p>
        </p:txBody>
      </p:sp>
      <p:grpSp>
        <p:nvGrpSpPr>
          <p:cNvPr id="15" name="Gruppo 6">
            <a:extLst>
              <a:ext uri="{FF2B5EF4-FFF2-40B4-BE49-F238E27FC236}">
                <a16:creationId xmlns:a16="http://schemas.microsoft.com/office/drawing/2014/main" id="{319246AB-B2EE-4958-A617-4E051C433569}"/>
              </a:ext>
            </a:extLst>
          </p:cNvPr>
          <p:cNvGrpSpPr>
            <a:grpSpLocks/>
          </p:cNvGrpSpPr>
          <p:nvPr/>
        </p:nvGrpSpPr>
        <p:grpSpPr bwMode="auto">
          <a:xfrm rot="5400000">
            <a:off x="2265811" y="4089439"/>
            <a:ext cx="432000" cy="720000"/>
            <a:chOff x="4833886" y="1435247"/>
            <a:chExt cx="407443" cy="275269"/>
          </a:xfrm>
          <a:solidFill>
            <a:srgbClr val="01478D"/>
          </a:solidFill>
        </p:grpSpPr>
        <p:sp>
          <p:nvSpPr>
            <p:cNvPr id="16" name="Freccia a destra 36">
              <a:extLst>
                <a:ext uri="{FF2B5EF4-FFF2-40B4-BE49-F238E27FC236}">
                  <a16:creationId xmlns:a16="http://schemas.microsoft.com/office/drawing/2014/main" id="{42AC280B-41E3-493A-95BE-52D972278DBE}"/>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it-IT" sz="1050">
                <a:latin typeface="Titillium Web" panose="00000500000000000000" pitchFamily="2" charset="0"/>
              </a:endParaRPr>
            </a:p>
          </p:txBody>
        </p:sp>
        <p:sp>
          <p:nvSpPr>
            <p:cNvPr id="17" name="Freccia a destra 4">
              <a:extLst>
                <a:ext uri="{FF2B5EF4-FFF2-40B4-BE49-F238E27FC236}">
                  <a16:creationId xmlns:a16="http://schemas.microsoft.com/office/drawing/2014/main" id="{ECAB6DF2-06E8-4454-8F3C-51891C547C68}"/>
                </a:ext>
              </a:extLst>
            </p:cNvPr>
            <p:cNvSpPr/>
            <p:nvPr/>
          </p:nvSpPr>
          <p:spPr>
            <a:xfrm rot="16228517">
              <a:off x="4940688" y="1491599"/>
              <a:ext cx="192040" cy="24374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defPPr>
                <a:defRPr lang="it-IT"/>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566738" eaLnBrk="1" hangingPunct="1">
                <a:lnSpc>
                  <a:spcPct val="90000"/>
                </a:lnSpc>
                <a:spcAft>
                  <a:spcPct val="35000"/>
                </a:spcAft>
                <a:defRPr/>
              </a:pPr>
              <a:endParaRPr lang="it-IT" sz="1050">
                <a:latin typeface="Titillium Web" panose="00000500000000000000" pitchFamily="2" charset="0"/>
              </a:endParaRPr>
            </a:p>
          </p:txBody>
        </p:sp>
      </p:grpSp>
      <p:sp>
        <p:nvSpPr>
          <p:cNvPr id="2" name="Forma a L 1">
            <a:extLst>
              <a:ext uri="{FF2B5EF4-FFF2-40B4-BE49-F238E27FC236}">
                <a16:creationId xmlns:a16="http://schemas.microsoft.com/office/drawing/2014/main" id="{391FFF66-28A7-416D-AF77-66DB4C2D0BBD}"/>
              </a:ext>
            </a:extLst>
          </p:cNvPr>
          <p:cNvSpPr/>
          <p:nvPr/>
        </p:nvSpPr>
        <p:spPr>
          <a:xfrm>
            <a:off x="1941674" y="3703604"/>
            <a:ext cx="485613" cy="864000"/>
          </a:xfrm>
          <a:prstGeom prst="corner">
            <a:avLst/>
          </a:prstGeom>
          <a:solidFill>
            <a:srgbClr val="01478D"/>
          </a:solidFill>
          <a:ln>
            <a:solidFill>
              <a:srgbClr val="014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Segnaposto contenuto 2">
            <a:extLst>
              <a:ext uri="{FF2B5EF4-FFF2-40B4-BE49-F238E27FC236}">
                <a16:creationId xmlns:a16="http://schemas.microsoft.com/office/drawing/2014/main" id="{C61B02EE-CDA6-43A0-9D02-8680BE4C2FC9}"/>
              </a:ext>
            </a:extLst>
          </p:cNvPr>
          <p:cNvSpPr txBox="1">
            <a:spLocks/>
          </p:cNvSpPr>
          <p:nvPr/>
        </p:nvSpPr>
        <p:spPr>
          <a:xfrm>
            <a:off x="3021947" y="3503579"/>
            <a:ext cx="5807728" cy="1629702"/>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3663" indent="0" algn="just">
              <a:lnSpc>
                <a:spcPct val="100000"/>
              </a:lnSpc>
              <a:buClr>
                <a:srgbClr val="1D6295"/>
              </a:buClr>
              <a:buNone/>
            </a:pPr>
            <a:r>
              <a:rPr lang="it-IT" sz="1400" dirty="0">
                <a:solidFill>
                  <a:schemeClr val="tx1">
                    <a:lumMod val="95000"/>
                    <a:lumOff val="5000"/>
                  </a:schemeClr>
                </a:solidFill>
                <a:latin typeface="Titillium Web" panose="00000500000000000000" pitchFamily="2" charset="0"/>
              </a:rPr>
              <a:t>Ad esempio, è </a:t>
            </a:r>
            <a:r>
              <a:rPr lang="it-IT" sz="1400" u="sng" dirty="0">
                <a:solidFill>
                  <a:schemeClr val="tx1">
                    <a:lumMod val="95000"/>
                    <a:lumOff val="5000"/>
                  </a:schemeClr>
                </a:solidFill>
                <a:latin typeface="Titillium Web" panose="00000500000000000000" pitchFamily="2" charset="0"/>
              </a:rPr>
              <a:t>obbligatoria</a:t>
            </a:r>
            <a:r>
              <a:rPr lang="it-IT" sz="1400" dirty="0">
                <a:solidFill>
                  <a:schemeClr val="tx1">
                    <a:lumMod val="95000"/>
                    <a:lumOff val="5000"/>
                  </a:schemeClr>
                </a:solidFill>
                <a:latin typeface="Titillium Web" panose="00000500000000000000" pitchFamily="2" charset="0"/>
              </a:rPr>
              <a:t> (e la sua elusione costituisce violazione di legge, con conseguente annullabilità del provvedimento finale) </a:t>
            </a:r>
            <a:r>
              <a:rPr lang="it-IT" sz="1400" u="sng" dirty="0">
                <a:solidFill>
                  <a:schemeClr val="tx1">
                    <a:lumMod val="95000"/>
                    <a:lumOff val="5000"/>
                  </a:schemeClr>
                </a:solidFill>
                <a:latin typeface="Titillium Web" panose="00000500000000000000" pitchFamily="2" charset="0"/>
              </a:rPr>
              <a:t>per il rilascio dei seguenti titoli abilitativi</a:t>
            </a:r>
            <a:r>
              <a:rPr lang="it-IT" sz="1400" dirty="0">
                <a:solidFill>
                  <a:schemeClr val="tx1">
                    <a:lumMod val="95000"/>
                    <a:lumOff val="5000"/>
                  </a:schemeClr>
                </a:solidFill>
                <a:latin typeface="Titillium Web" panose="00000500000000000000" pitchFamily="2" charset="0"/>
              </a:rPr>
              <a:t>, qualora sia necessario acquisire due o più pareri di altre amministrazioni:</a:t>
            </a:r>
          </a:p>
          <a:p>
            <a:pPr marL="363538" indent="-269875" algn="just">
              <a:lnSpc>
                <a:spcPct val="100000"/>
              </a:lnSpc>
              <a:buClr>
                <a:srgbClr val="1D6295"/>
              </a:buClr>
              <a:buFont typeface="Wingdings" panose="05000000000000000000" pitchFamily="2" charset="2"/>
              <a:buChar char="§"/>
            </a:pPr>
            <a:r>
              <a:rPr lang="it-IT" sz="1400" b="1" dirty="0">
                <a:solidFill>
                  <a:schemeClr val="tx1">
                    <a:lumMod val="95000"/>
                    <a:lumOff val="5000"/>
                  </a:schemeClr>
                </a:solidFill>
                <a:latin typeface="Titillium Web" panose="00000500000000000000" pitchFamily="2" charset="0"/>
              </a:rPr>
              <a:t>Permesso di costruire </a:t>
            </a:r>
            <a:r>
              <a:rPr lang="it-IT" sz="1400" dirty="0">
                <a:solidFill>
                  <a:schemeClr val="tx1">
                    <a:lumMod val="95000"/>
                    <a:lumOff val="5000"/>
                  </a:schemeClr>
                </a:solidFill>
                <a:latin typeface="Titillium Web" panose="00000500000000000000" pitchFamily="2" charset="0"/>
              </a:rPr>
              <a:t>(art. 20, </a:t>
            </a:r>
            <a:r>
              <a:rPr lang="it-IT" sz="1400" dirty="0" err="1">
                <a:solidFill>
                  <a:schemeClr val="tx1">
                    <a:lumMod val="95000"/>
                    <a:lumOff val="5000"/>
                  </a:schemeClr>
                </a:solidFill>
                <a:latin typeface="Titillium Web" panose="00000500000000000000" pitchFamily="2" charset="0"/>
              </a:rPr>
              <a:t>dPR</a:t>
            </a:r>
            <a:r>
              <a:rPr lang="it-IT" sz="1400" dirty="0">
                <a:solidFill>
                  <a:schemeClr val="tx1">
                    <a:lumMod val="95000"/>
                    <a:lumOff val="5000"/>
                  </a:schemeClr>
                </a:solidFill>
                <a:latin typeface="Titillium Web" panose="00000500000000000000" pitchFamily="2" charset="0"/>
              </a:rPr>
              <a:t> n. 380/2001)</a:t>
            </a:r>
          </a:p>
          <a:p>
            <a:pPr marL="363538" indent="-269875" algn="just">
              <a:lnSpc>
                <a:spcPct val="100000"/>
              </a:lnSpc>
              <a:buClr>
                <a:srgbClr val="1D6295"/>
              </a:buClr>
              <a:buFont typeface="Wingdings" panose="05000000000000000000" pitchFamily="2" charset="2"/>
              <a:buChar char="§"/>
            </a:pPr>
            <a:r>
              <a:rPr lang="it-IT" sz="1400" b="1" dirty="0">
                <a:solidFill>
                  <a:schemeClr val="tx1">
                    <a:lumMod val="95000"/>
                    <a:lumOff val="5000"/>
                  </a:schemeClr>
                </a:solidFill>
                <a:latin typeface="Titillium Web" panose="00000500000000000000" pitchFamily="2" charset="0"/>
              </a:rPr>
              <a:t>Autorizzazione unica del SUAP </a:t>
            </a:r>
            <a:r>
              <a:rPr lang="it-IT" sz="1400" dirty="0">
                <a:solidFill>
                  <a:schemeClr val="tx1">
                    <a:lumMod val="95000"/>
                    <a:lumOff val="5000"/>
                  </a:schemeClr>
                </a:solidFill>
                <a:latin typeface="Titillium Web" panose="00000500000000000000" pitchFamily="2" charset="0"/>
              </a:rPr>
              <a:t>(art. 7, </a:t>
            </a:r>
            <a:r>
              <a:rPr lang="it-IT" sz="1400" dirty="0" err="1">
                <a:solidFill>
                  <a:schemeClr val="tx1">
                    <a:lumMod val="95000"/>
                    <a:lumOff val="5000"/>
                  </a:schemeClr>
                </a:solidFill>
                <a:latin typeface="Titillium Web" panose="00000500000000000000" pitchFamily="2" charset="0"/>
              </a:rPr>
              <a:t>dPR</a:t>
            </a:r>
            <a:r>
              <a:rPr lang="it-IT" sz="1400" dirty="0">
                <a:solidFill>
                  <a:schemeClr val="tx1">
                    <a:lumMod val="95000"/>
                    <a:lumOff val="5000"/>
                  </a:schemeClr>
                </a:solidFill>
                <a:latin typeface="Titillium Web" panose="00000500000000000000" pitchFamily="2" charset="0"/>
              </a:rPr>
              <a:t> n. 160/2010)</a:t>
            </a:r>
          </a:p>
          <a:p>
            <a:pPr marL="363538" indent="-269875" algn="just">
              <a:lnSpc>
                <a:spcPct val="100000"/>
              </a:lnSpc>
              <a:buClr>
                <a:srgbClr val="1D6295"/>
              </a:buClr>
              <a:buFont typeface="Wingdings" panose="05000000000000000000" pitchFamily="2" charset="2"/>
              <a:buChar char="§"/>
            </a:pPr>
            <a:r>
              <a:rPr lang="it-IT" sz="1400" b="1" dirty="0">
                <a:solidFill>
                  <a:schemeClr val="tx1">
                    <a:lumMod val="95000"/>
                    <a:lumOff val="5000"/>
                  </a:schemeClr>
                </a:solidFill>
                <a:latin typeface="Titillium Web" panose="00000500000000000000" pitchFamily="2" charset="0"/>
              </a:rPr>
              <a:t>Autorizzazione unica per energie rinnovabili </a:t>
            </a:r>
            <a:r>
              <a:rPr lang="it-IT" sz="1400" dirty="0">
                <a:solidFill>
                  <a:schemeClr val="tx1">
                    <a:lumMod val="95000"/>
                    <a:lumOff val="5000"/>
                  </a:schemeClr>
                </a:solidFill>
                <a:latin typeface="Titillium Web" panose="00000500000000000000" pitchFamily="2" charset="0"/>
              </a:rPr>
              <a:t>(art. 12, </a:t>
            </a:r>
            <a:r>
              <a:rPr lang="it-IT" sz="1400" dirty="0" err="1">
                <a:solidFill>
                  <a:schemeClr val="tx1">
                    <a:lumMod val="95000"/>
                    <a:lumOff val="5000"/>
                  </a:schemeClr>
                </a:solidFill>
                <a:latin typeface="Titillium Web" panose="00000500000000000000" pitchFamily="2" charset="0"/>
              </a:rPr>
              <a:t>dlgs</a:t>
            </a:r>
            <a:r>
              <a:rPr lang="it-IT" sz="1400" dirty="0">
                <a:solidFill>
                  <a:schemeClr val="tx1">
                    <a:lumMod val="95000"/>
                    <a:lumOff val="5000"/>
                  </a:schemeClr>
                </a:solidFill>
                <a:latin typeface="Titillium Web" panose="00000500000000000000" pitchFamily="2" charset="0"/>
              </a:rPr>
              <a:t> n. 387/2003)</a:t>
            </a:r>
          </a:p>
          <a:p>
            <a:pPr marL="363538" indent="-269875" algn="just">
              <a:lnSpc>
                <a:spcPct val="100000"/>
              </a:lnSpc>
              <a:buClr>
                <a:srgbClr val="1D6295"/>
              </a:buClr>
              <a:buFont typeface="Wingdings" panose="05000000000000000000" pitchFamily="2" charset="2"/>
              <a:buChar char="§"/>
            </a:pPr>
            <a:endParaRPr lang="it-IT" sz="1400" dirty="0">
              <a:solidFill>
                <a:schemeClr val="tx1">
                  <a:lumMod val="95000"/>
                  <a:lumOff val="5000"/>
                </a:schemeClr>
              </a:solidFill>
              <a:latin typeface="Titillium Web" panose="00000500000000000000" pitchFamily="2" charset="0"/>
            </a:endParaRPr>
          </a:p>
          <a:p>
            <a:pPr marL="363538" indent="-269875" algn="just">
              <a:lnSpc>
                <a:spcPct val="100000"/>
              </a:lnSpc>
              <a:buClr>
                <a:srgbClr val="1D6295"/>
              </a:buClr>
              <a:buFont typeface="Wingdings" panose="05000000000000000000" pitchFamily="2" charset="2"/>
              <a:buChar char="§"/>
            </a:pPr>
            <a:endParaRPr lang="it-IT" sz="1400" dirty="0">
              <a:latin typeface="Titillium Web" panose="00000500000000000000" pitchFamily="2" charset="0"/>
            </a:endParaRPr>
          </a:p>
        </p:txBody>
      </p:sp>
    </p:spTree>
    <p:extLst>
      <p:ext uri="{BB962C8B-B14F-4D97-AF65-F5344CB8AC3E}">
        <p14:creationId xmlns:p14="http://schemas.microsoft.com/office/powerpoint/2010/main" val="378680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La conferenza decisoria semplificata</a:t>
            </a:r>
          </a:p>
        </p:txBody>
      </p:sp>
      <p:sp>
        <p:nvSpPr>
          <p:cNvPr id="19" name="Figura a mano libera 37">
            <a:extLst>
              <a:ext uri="{FF2B5EF4-FFF2-40B4-BE49-F238E27FC236}">
                <a16:creationId xmlns:a16="http://schemas.microsoft.com/office/drawing/2014/main" id="{38FCA3B0-7D87-4EC9-B26F-B1B09A05D14F}"/>
              </a:ext>
            </a:extLst>
          </p:cNvPr>
          <p:cNvSpPr/>
          <p:nvPr/>
        </p:nvSpPr>
        <p:spPr>
          <a:xfrm>
            <a:off x="172153" y="1609902"/>
            <a:ext cx="7285921" cy="623920"/>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defTabSz="1155700">
              <a:lnSpc>
                <a:spcPts val="2000"/>
              </a:lnSpc>
              <a:spcAft>
                <a:spcPts val="600"/>
              </a:spcAft>
              <a:defRPr/>
            </a:pPr>
            <a:r>
              <a:rPr lang="it-IT" sz="1800" b="1" cap="small" dirty="0">
                <a:latin typeface="Titillium Web"/>
              </a:rPr>
              <a:t>La forma semplificata è la modalità ordinaria di funzionamento della conferenza di servizi decisoria</a:t>
            </a:r>
          </a:p>
        </p:txBody>
      </p:sp>
      <p:sp>
        <p:nvSpPr>
          <p:cNvPr id="20" name="Rettangolo 19">
            <a:extLst>
              <a:ext uri="{FF2B5EF4-FFF2-40B4-BE49-F238E27FC236}">
                <a16:creationId xmlns:a16="http://schemas.microsoft.com/office/drawing/2014/main" id="{8A60AA81-4D89-4DA2-8ACE-D0E9564869B7}"/>
              </a:ext>
            </a:extLst>
          </p:cNvPr>
          <p:cNvSpPr/>
          <p:nvPr/>
        </p:nvSpPr>
        <p:spPr>
          <a:xfrm>
            <a:off x="172154" y="3575085"/>
            <a:ext cx="4613275" cy="891895"/>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ttangolo 20">
            <a:extLst>
              <a:ext uri="{FF2B5EF4-FFF2-40B4-BE49-F238E27FC236}">
                <a16:creationId xmlns:a16="http://schemas.microsoft.com/office/drawing/2014/main" id="{C29C3B29-BA95-4513-BBEF-6E0DBCF84B36}"/>
              </a:ext>
            </a:extLst>
          </p:cNvPr>
          <p:cNvSpPr/>
          <p:nvPr/>
        </p:nvSpPr>
        <p:spPr>
          <a:xfrm>
            <a:off x="172154" y="2312170"/>
            <a:ext cx="4613275" cy="1166428"/>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Rettangolo 23">
            <a:extLst>
              <a:ext uri="{FF2B5EF4-FFF2-40B4-BE49-F238E27FC236}">
                <a16:creationId xmlns:a16="http://schemas.microsoft.com/office/drawing/2014/main" id="{6F927992-6080-4542-A6C3-E4E450BC63FA}"/>
              </a:ext>
            </a:extLst>
          </p:cNvPr>
          <p:cNvSpPr/>
          <p:nvPr/>
        </p:nvSpPr>
        <p:spPr>
          <a:xfrm>
            <a:off x="-542398" y="2370605"/>
            <a:ext cx="5314423" cy="1113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INDIZIONE OBBLIGATORIA</a:t>
            </a:r>
          </a:p>
          <a:p>
            <a:pPr marL="64294" lvl="1" defTabSz="600075">
              <a:spcAft>
                <a:spcPct val="15000"/>
              </a:spcAft>
              <a:defRPr/>
            </a:pPr>
            <a:r>
              <a:rPr lang="it-IT" sz="1400" dirty="0">
                <a:solidFill>
                  <a:srgbClr val="000000"/>
                </a:solidFill>
                <a:latin typeface="Titillium Web"/>
              </a:rPr>
              <a:t>Se è necessario, nell’ambito di un procedimento, acquisire pareri, nulla osta o autorizzazioni  resi da diverse amministrazioni</a:t>
            </a:r>
          </a:p>
        </p:txBody>
      </p:sp>
      <p:sp>
        <p:nvSpPr>
          <p:cNvPr id="25" name="Rettangolo 24">
            <a:extLst>
              <a:ext uri="{FF2B5EF4-FFF2-40B4-BE49-F238E27FC236}">
                <a16:creationId xmlns:a16="http://schemas.microsoft.com/office/drawing/2014/main" id="{86CB4279-CA3E-4ECC-BA72-33090CD8023E}"/>
              </a:ext>
            </a:extLst>
          </p:cNvPr>
          <p:cNvSpPr/>
          <p:nvPr/>
        </p:nvSpPr>
        <p:spPr>
          <a:xfrm>
            <a:off x="-528994" y="3570310"/>
            <a:ext cx="5643921"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DURATA</a:t>
            </a:r>
          </a:p>
          <a:p>
            <a:pPr marL="64294" lvl="1" defTabSz="600075">
              <a:spcAft>
                <a:spcPct val="15000"/>
              </a:spcAft>
              <a:defRPr/>
            </a:pPr>
            <a:r>
              <a:rPr lang="it-IT" sz="1400" b="1" dirty="0">
                <a:solidFill>
                  <a:schemeClr val="tx1"/>
                </a:solidFill>
                <a:latin typeface="Titillium Web"/>
              </a:rPr>
              <a:t>45 giorni dall’indizione</a:t>
            </a:r>
            <a:r>
              <a:rPr lang="it-IT" sz="1400" dirty="0">
                <a:solidFill>
                  <a:schemeClr val="tx1"/>
                </a:solidFill>
                <a:latin typeface="Titillium Web"/>
              </a:rPr>
              <a:t>, oppure </a:t>
            </a:r>
            <a:r>
              <a:rPr lang="it-IT" sz="1400" b="1" dirty="0">
                <a:solidFill>
                  <a:schemeClr val="tx1"/>
                </a:solidFill>
                <a:latin typeface="Titillium Web"/>
              </a:rPr>
              <a:t>90 giorni </a:t>
            </a:r>
            <a:r>
              <a:rPr lang="it-IT" sz="1400" dirty="0">
                <a:solidFill>
                  <a:schemeClr val="tx1"/>
                </a:solidFill>
                <a:latin typeface="Titillium Web"/>
              </a:rPr>
              <a:t>se </a:t>
            </a:r>
            <a:r>
              <a:rPr lang="it-IT" sz="1400" dirty="0" smtClean="0">
                <a:solidFill>
                  <a:schemeClr val="tx1"/>
                </a:solidFill>
                <a:latin typeface="Titillium Web"/>
              </a:rPr>
              <a:t>coinvolte </a:t>
            </a:r>
            <a:r>
              <a:rPr lang="it-IT" sz="1400" dirty="0">
                <a:solidFill>
                  <a:schemeClr val="tx1"/>
                </a:solidFill>
                <a:latin typeface="Titillium Web"/>
              </a:rPr>
              <a:t>amministrazioni preposte alla tutela di interessi sensibili</a:t>
            </a:r>
            <a:endParaRPr lang="it-IT" sz="1400" dirty="0">
              <a:solidFill>
                <a:srgbClr val="000000"/>
              </a:solidFill>
              <a:latin typeface="Titillium Web"/>
            </a:endParaRPr>
          </a:p>
        </p:txBody>
      </p:sp>
      <p:sp>
        <p:nvSpPr>
          <p:cNvPr id="26" name="Rettangolo 25">
            <a:extLst>
              <a:ext uri="{FF2B5EF4-FFF2-40B4-BE49-F238E27FC236}">
                <a16:creationId xmlns:a16="http://schemas.microsoft.com/office/drawing/2014/main" id="{7126B780-220E-43AD-9510-0015BD3E840B}"/>
              </a:ext>
            </a:extLst>
          </p:cNvPr>
          <p:cNvSpPr/>
          <p:nvPr/>
        </p:nvSpPr>
        <p:spPr>
          <a:xfrm>
            <a:off x="4895849" y="2309110"/>
            <a:ext cx="4075997" cy="3424939"/>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Rettangolo 11">
            <a:extLst>
              <a:ext uri="{FF2B5EF4-FFF2-40B4-BE49-F238E27FC236}">
                <a16:creationId xmlns:a16="http://schemas.microsoft.com/office/drawing/2014/main" id="{F7F81AE3-EE50-416E-AA89-99024F4A7F4D}"/>
              </a:ext>
            </a:extLst>
          </p:cNvPr>
          <p:cNvSpPr/>
          <p:nvPr/>
        </p:nvSpPr>
        <p:spPr>
          <a:xfrm>
            <a:off x="172154" y="4579435"/>
            <a:ext cx="4613275" cy="1154614"/>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Rettangolo 12">
            <a:extLst>
              <a:ext uri="{FF2B5EF4-FFF2-40B4-BE49-F238E27FC236}">
                <a16:creationId xmlns:a16="http://schemas.microsoft.com/office/drawing/2014/main" id="{D894A3D7-D9A8-48BB-B520-73BE6FC0C736}"/>
              </a:ext>
            </a:extLst>
          </p:cNvPr>
          <p:cNvSpPr/>
          <p:nvPr/>
        </p:nvSpPr>
        <p:spPr>
          <a:xfrm>
            <a:off x="-528993" y="4571940"/>
            <a:ext cx="5177194"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SVOLGIMENTO</a:t>
            </a:r>
          </a:p>
          <a:p>
            <a:pPr marL="64294" lvl="1" defTabSz="600075">
              <a:spcAft>
                <a:spcPct val="15000"/>
              </a:spcAft>
              <a:defRPr/>
            </a:pPr>
            <a:r>
              <a:rPr lang="it-IT" sz="1400" b="1" dirty="0">
                <a:solidFill>
                  <a:srgbClr val="000000"/>
                </a:solidFill>
                <a:latin typeface="Titillium Web"/>
              </a:rPr>
              <a:t>Senza riunioni e mediante trasmissione per via telematica di tutta la documentazione </a:t>
            </a:r>
            <a:r>
              <a:rPr lang="it-IT" sz="1400" dirty="0">
                <a:solidFill>
                  <a:srgbClr val="000000"/>
                </a:solidFill>
                <a:latin typeface="Titillium Web"/>
              </a:rPr>
              <a:t>relativa ai lavori della conferenza (autorizzazioni, pareri, ecc.)</a:t>
            </a:r>
          </a:p>
        </p:txBody>
      </p:sp>
      <p:sp>
        <p:nvSpPr>
          <p:cNvPr id="14" name="Rettangolo 13">
            <a:extLst>
              <a:ext uri="{FF2B5EF4-FFF2-40B4-BE49-F238E27FC236}">
                <a16:creationId xmlns:a16="http://schemas.microsoft.com/office/drawing/2014/main" id="{A4A77ECA-C5E5-4F5C-A581-74480A6202D1}"/>
              </a:ext>
            </a:extLst>
          </p:cNvPr>
          <p:cNvSpPr/>
          <p:nvPr/>
        </p:nvSpPr>
        <p:spPr>
          <a:xfrm>
            <a:off x="4248151" y="2305776"/>
            <a:ext cx="4723695"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CONCLUSIONE</a:t>
            </a:r>
          </a:p>
          <a:p>
            <a:pPr marL="321469" indent="-257175">
              <a:spcAft>
                <a:spcPts val="900"/>
              </a:spcAft>
              <a:buFont typeface="+mj-lt"/>
              <a:buAutoNum type="arabicPeriod"/>
              <a:defRPr/>
            </a:pPr>
            <a:r>
              <a:rPr lang="it-IT" sz="1400" b="1" dirty="0">
                <a:latin typeface="Titillium Web"/>
              </a:rPr>
              <a:t>determinazione di conclusione positiva</a:t>
            </a:r>
            <a:r>
              <a:rPr lang="it-IT" sz="1400" dirty="0">
                <a:latin typeface="Titillium Web"/>
              </a:rPr>
              <a:t>, se acquisiti tutti pareri favorevoli (anche come silenzio) alla realizzazione del progetto oppure pareri recanti condizioni e prescrizioni che non comportino modifiche sostanziali allo stesso;</a:t>
            </a:r>
          </a:p>
          <a:p>
            <a:pPr marL="321469" indent="-257175">
              <a:spcAft>
                <a:spcPts val="900"/>
              </a:spcAft>
              <a:buFont typeface="+mj-lt"/>
              <a:buAutoNum type="arabicPeriod"/>
              <a:defRPr/>
            </a:pPr>
            <a:r>
              <a:rPr lang="it-IT" sz="1400" b="1" dirty="0">
                <a:latin typeface="Titillium Web"/>
              </a:rPr>
              <a:t>passaggio alla conferenza simultanea</a:t>
            </a:r>
            <a:r>
              <a:rPr lang="it-IT" sz="1400" dirty="0">
                <a:latin typeface="Titillium Web"/>
              </a:rPr>
              <a:t>, se necessario apportare modifiche sostanziali al progetto;</a:t>
            </a:r>
          </a:p>
          <a:p>
            <a:pPr marL="321469" indent="-257175">
              <a:spcAft>
                <a:spcPts val="900"/>
              </a:spcAft>
              <a:buFont typeface="+mj-lt"/>
              <a:buAutoNum type="arabicPeriod"/>
              <a:defRPr/>
            </a:pPr>
            <a:r>
              <a:rPr lang="it-IT" sz="1400" b="1" dirty="0">
                <a:latin typeface="Titillium Web"/>
              </a:rPr>
              <a:t>determinazione di conclusione negativa</a:t>
            </a:r>
            <a:r>
              <a:rPr lang="it-IT" sz="1400" dirty="0">
                <a:latin typeface="Titillium Web"/>
              </a:rPr>
              <a:t>, se acquisiti uno o più dissensi che non possono essere superati neanche apportando modifiche al progetto</a:t>
            </a:r>
          </a:p>
        </p:txBody>
      </p:sp>
    </p:spTree>
    <p:extLst>
      <p:ext uri="{BB962C8B-B14F-4D97-AF65-F5344CB8AC3E}">
        <p14:creationId xmlns:p14="http://schemas.microsoft.com/office/powerpoint/2010/main" val="360053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La conferenza decisoria «accelerata» </a:t>
            </a:r>
            <a:r>
              <a:rPr lang="de-DE" sz="3200" dirty="0"/>
              <a:t>art. 13 </a:t>
            </a:r>
            <a:r>
              <a:rPr lang="de-DE" sz="3200" dirty="0" err="1"/>
              <a:t>d.l</a:t>
            </a:r>
            <a:r>
              <a:rPr lang="de-DE" sz="3200" dirty="0"/>
              <a:t>. 76/2020</a:t>
            </a:r>
            <a:endParaRPr lang="it-IT" dirty="0"/>
          </a:p>
        </p:txBody>
      </p:sp>
      <p:sp>
        <p:nvSpPr>
          <p:cNvPr id="19" name="Figura a mano libera 37">
            <a:extLst>
              <a:ext uri="{FF2B5EF4-FFF2-40B4-BE49-F238E27FC236}">
                <a16:creationId xmlns:a16="http://schemas.microsoft.com/office/drawing/2014/main" id="{38FCA3B0-7D87-4EC9-B26F-B1B09A05D14F}"/>
              </a:ext>
            </a:extLst>
          </p:cNvPr>
          <p:cNvSpPr/>
          <p:nvPr/>
        </p:nvSpPr>
        <p:spPr>
          <a:xfrm>
            <a:off x="172153" y="1609901"/>
            <a:ext cx="7314497" cy="685623"/>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defTabSz="1155700">
              <a:spcAft>
                <a:spcPts val="600"/>
              </a:spcAft>
              <a:defRPr/>
            </a:pPr>
            <a:r>
              <a:rPr lang="it-IT" sz="1600" b="1" cap="small" dirty="0">
                <a:latin typeface="Titillium Web"/>
              </a:rPr>
              <a:t>Si tratta di una conferenza di servizi </a:t>
            </a:r>
            <a:r>
              <a:rPr lang="it-IT" sz="1600" b="1" u="sng" cap="small" dirty="0">
                <a:latin typeface="Titillium Web"/>
              </a:rPr>
              <a:t>semplificata</a:t>
            </a:r>
            <a:r>
              <a:rPr lang="it-IT" sz="1600" b="1" cap="small" dirty="0">
                <a:latin typeface="Titillium Web"/>
              </a:rPr>
              <a:t> che le amministrazioni possono indire fino al 30 giugno 2023 con i  seguenti correttivi:</a:t>
            </a:r>
          </a:p>
        </p:txBody>
      </p:sp>
      <p:sp>
        <p:nvSpPr>
          <p:cNvPr id="15" name="Rettangolo 51">
            <a:extLst>
              <a:ext uri="{FF2B5EF4-FFF2-40B4-BE49-F238E27FC236}">
                <a16:creationId xmlns:a16="http://schemas.microsoft.com/office/drawing/2014/main" id="{CF5E8208-605C-43CA-BBE6-F18EF7F14B70}"/>
              </a:ext>
            </a:extLst>
          </p:cNvPr>
          <p:cNvSpPr/>
          <p:nvPr/>
        </p:nvSpPr>
        <p:spPr>
          <a:xfrm>
            <a:off x="2981739" y="2469647"/>
            <a:ext cx="5847935" cy="876300"/>
          </a:xfrm>
          <a:prstGeom prst="rect">
            <a:avLst/>
          </a:prstGeom>
          <a:ln>
            <a:no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defPPr>
              <a:defRPr lang="it-IT"/>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a:defRPr/>
            </a:pPr>
            <a:r>
              <a:rPr lang="it-IT" sz="1400" dirty="0">
                <a:latin typeface="Titillium Web" panose="00000500000000000000" pitchFamily="2" charset="0"/>
              </a:rPr>
              <a:t>tutte le amministrazioni coinvolte rilasciano le determinazioni di competenza entro il termine </a:t>
            </a:r>
            <a:r>
              <a:rPr lang="it-IT" sz="1400" b="1" dirty="0">
                <a:latin typeface="Titillium Web" panose="00000500000000000000" pitchFamily="2" charset="0"/>
              </a:rPr>
              <a:t>perentorio di 60 giorni</a:t>
            </a:r>
            <a:r>
              <a:rPr lang="it-IT" sz="1400" dirty="0">
                <a:latin typeface="Titillium Web" panose="00000500000000000000" pitchFamily="2" charset="0"/>
              </a:rPr>
              <a:t>. </a:t>
            </a:r>
          </a:p>
        </p:txBody>
      </p:sp>
      <p:sp>
        <p:nvSpPr>
          <p:cNvPr id="16" name="Rettangolo 47">
            <a:extLst>
              <a:ext uri="{FF2B5EF4-FFF2-40B4-BE49-F238E27FC236}">
                <a16:creationId xmlns:a16="http://schemas.microsoft.com/office/drawing/2014/main" id="{C6A56E91-3E1C-4CCE-8B20-877708C4827D}"/>
              </a:ext>
            </a:extLst>
          </p:cNvPr>
          <p:cNvSpPr/>
          <p:nvPr/>
        </p:nvSpPr>
        <p:spPr>
          <a:xfrm>
            <a:off x="-248675" y="2444321"/>
            <a:ext cx="2441972" cy="8334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40000" tIns="51435" rIns="51435" bIns="51435"/>
          <a:lstStyle>
            <a:defPPr>
              <a:defRPr lang="it-IT"/>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eaLnBrk="1" hangingPunct="1">
              <a:lnSpc>
                <a:spcPct val="90000"/>
              </a:lnSpc>
              <a:spcAft>
                <a:spcPct val="35000"/>
              </a:spcAft>
              <a:defRPr/>
            </a:pPr>
            <a:r>
              <a:rPr lang="it-IT" altLang="it-IT" sz="1200" b="1" dirty="0">
                <a:solidFill>
                  <a:srgbClr val="01478D"/>
                </a:solidFill>
                <a:latin typeface="Titillium Web" panose="00000500000000000000" pitchFamily="2" charset="0"/>
              </a:rPr>
              <a:t>SUI TERMINI PREVISTI PER IL RILASCIO DEGLI ATTI DI ASSENSO</a:t>
            </a:r>
          </a:p>
        </p:txBody>
      </p:sp>
      <p:grpSp>
        <p:nvGrpSpPr>
          <p:cNvPr id="17" name="Gruppo 6">
            <a:extLst>
              <a:ext uri="{FF2B5EF4-FFF2-40B4-BE49-F238E27FC236}">
                <a16:creationId xmlns:a16="http://schemas.microsoft.com/office/drawing/2014/main" id="{0976BC3E-84BC-4A0B-9E7F-9AF41BA924EC}"/>
              </a:ext>
            </a:extLst>
          </p:cNvPr>
          <p:cNvGrpSpPr>
            <a:grpSpLocks/>
          </p:cNvGrpSpPr>
          <p:nvPr/>
        </p:nvGrpSpPr>
        <p:grpSpPr bwMode="auto">
          <a:xfrm rot="5400000">
            <a:off x="2396950" y="2319475"/>
            <a:ext cx="385865" cy="839390"/>
            <a:chOff x="4833886" y="1435247"/>
            <a:chExt cx="407443" cy="275269"/>
          </a:xfrm>
          <a:solidFill>
            <a:srgbClr val="01478D"/>
          </a:solidFill>
        </p:grpSpPr>
        <p:sp>
          <p:nvSpPr>
            <p:cNvPr id="18" name="Freccia a destra 36">
              <a:extLst>
                <a:ext uri="{FF2B5EF4-FFF2-40B4-BE49-F238E27FC236}">
                  <a16:creationId xmlns:a16="http://schemas.microsoft.com/office/drawing/2014/main" id="{F8772C55-D356-4E5F-9FA6-05F6A9F45B51}"/>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it-IT" sz="1050">
                <a:latin typeface="Titillium Web" panose="00000500000000000000" pitchFamily="2" charset="0"/>
              </a:endParaRPr>
            </a:p>
          </p:txBody>
        </p:sp>
        <p:sp>
          <p:nvSpPr>
            <p:cNvPr id="22" name="Freccia a destra 4">
              <a:extLst>
                <a:ext uri="{FF2B5EF4-FFF2-40B4-BE49-F238E27FC236}">
                  <a16:creationId xmlns:a16="http://schemas.microsoft.com/office/drawing/2014/main" id="{0B4C690E-F083-475E-930F-1D73B3F63B36}"/>
                </a:ext>
              </a:extLst>
            </p:cNvPr>
            <p:cNvSpPr/>
            <p:nvPr/>
          </p:nvSpPr>
          <p:spPr>
            <a:xfrm rot="16228517">
              <a:off x="4940688" y="1491599"/>
              <a:ext cx="192040" cy="24374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defPPr>
                <a:defRPr lang="it-IT"/>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566738" eaLnBrk="1" hangingPunct="1">
                <a:lnSpc>
                  <a:spcPct val="90000"/>
                </a:lnSpc>
                <a:spcAft>
                  <a:spcPct val="35000"/>
                </a:spcAft>
                <a:defRPr/>
              </a:pPr>
              <a:endParaRPr lang="it-IT" sz="1050">
                <a:latin typeface="Titillium Web" panose="00000500000000000000" pitchFamily="2" charset="0"/>
              </a:endParaRPr>
            </a:p>
          </p:txBody>
        </p:sp>
      </p:grpSp>
      <p:sp>
        <p:nvSpPr>
          <p:cNvPr id="23" name="Rettangolo 20">
            <a:extLst>
              <a:ext uri="{FF2B5EF4-FFF2-40B4-BE49-F238E27FC236}">
                <a16:creationId xmlns:a16="http://schemas.microsoft.com/office/drawing/2014/main" id="{A93CDFE3-EDCF-490A-B675-2A8F2DCAFB92}"/>
              </a:ext>
            </a:extLst>
          </p:cNvPr>
          <p:cNvSpPr/>
          <p:nvPr/>
        </p:nvSpPr>
        <p:spPr>
          <a:xfrm>
            <a:off x="203338" y="3762660"/>
            <a:ext cx="8626337" cy="1999965"/>
          </a:xfrm>
          <a:prstGeom prst="rect">
            <a:avLst/>
          </a:prstGeom>
          <a:ln>
            <a:solidFill>
              <a:srgbClr val="01478D"/>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tIns="108000"/>
          <a:lstStyle>
            <a:defPPr>
              <a:defRPr lang="it-IT"/>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defRPr/>
            </a:pPr>
            <a:r>
              <a:rPr lang="it-IT" sz="1400" dirty="0">
                <a:latin typeface="Titillium Web" panose="00000500000000000000" pitchFamily="2" charset="0"/>
              </a:rPr>
              <a:t>Viene meno la differenza fondata sul tipo di interesse tutelato dalle amministrazioni, prevista invece nella conferenza ordinaria:</a:t>
            </a:r>
          </a:p>
          <a:p>
            <a:pPr>
              <a:defRPr/>
            </a:pPr>
            <a:endParaRPr lang="it-IT" sz="1400" dirty="0">
              <a:latin typeface="Titillium Web" panose="00000500000000000000" pitchFamily="2" charset="0"/>
            </a:endParaRPr>
          </a:p>
          <a:p>
            <a:pPr marL="214313" indent="-214313">
              <a:spcAft>
                <a:spcPts val="450"/>
              </a:spcAft>
              <a:buFont typeface="Wingdings" pitchFamily="2" charset="2"/>
              <a:buChar char="§"/>
              <a:defRPr/>
            </a:pPr>
            <a:r>
              <a:rPr lang="it-IT" sz="1400" dirty="0">
                <a:latin typeface="Titillium Web" panose="00000500000000000000" pitchFamily="2" charset="0"/>
              </a:rPr>
              <a:t>amministrazioni che non tutelano interessi sensibili: fino ad un max di 45 giorni fermo restando il rispetto del termine di conclusione del procedimento;</a:t>
            </a:r>
          </a:p>
          <a:p>
            <a:pPr>
              <a:spcAft>
                <a:spcPts val="450"/>
              </a:spcAft>
              <a:defRPr/>
            </a:pPr>
            <a:endParaRPr lang="it-IT" sz="100" dirty="0">
              <a:latin typeface="Titillium Web" panose="00000500000000000000" pitchFamily="2" charset="0"/>
            </a:endParaRPr>
          </a:p>
          <a:p>
            <a:pPr marL="214313" indent="-214313">
              <a:spcAft>
                <a:spcPts val="450"/>
              </a:spcAft>
              <a:buFont typeface="Wingdings" pitchFamily="2" charset="2"/>
              <a:buChar char="§"/>
              <a:defRPr/>
            </a:pPr>
            <a:r>
              <a:rPr lang="it-IT" sz="1400" dirty="0">
                <a:latin typeface="Titillium Web" panose="00000500000000000000" pitchFamily="2" charset="0"/>
              </a:rPr>
              <a:t>amministrazioni preposte alla tutela ambientale, paesaggistico-territoriale, dei beni culturali, o alla tutela della salute dei cittadini: «ove disposizioni di legge o i provvedimenti di cui all'articolo 2 non prevedano un termine diverso, il suddetto termine è fissato in novanta giorni»</a:t>
            </a:r>
          </a:p>
        </p:txBody>
      </p:sp>
      <p:sp>
        <p:nvSpPr>
          <p:cNvPr id="27" name="Rettangolo 47">
            <a:extLst>
              <a:ext uri="{FF2B5EF4-FFF2-40B4-BE49-F238E27FC236}">
                <a16:creationId xmlns:a16="http://schemas.microsoft.com/office/drawing/2014/main" id="{4D5D7228-8071-4406-9A83-D0F96008E569}"/>
              </a:ext>
            </a:extLst>
          </p:cNvPr>
          <p:cNvSpPr/>
          <p:nvPr/>
        </p:nvSpPr>
        <p:spPr>
          <a:xfrm>
            <a:off x="-264152" y="2971134"/>
            <a:ext cx="2441972" cy="8334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40000" tIns="51435" rIns="51435" bIns="51435"/>
          <a:lstStyle>
            <a:defPPr>
              <a:defRPr lang="it-IT"/>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eaLnBrk="1" hangingPunct="1">
              <a:lnSpc>
                <a:spcPct val="90000"/>
              </a:lnSpc>
              <a:spcAft>
                <a:spcPct val="35000"/>
              </a:spcAft>
              <a:defRPr/>
            </a:pPr>
            <a:r>
              <a:rPr lang="it-IT" altLang="it-IT" sz="1200" b="1" dirty="0">
                <a:solidFill>
                  <a:srgbClr val="01478D"/>
                </a:solidFill>
                <a:latin typeface="Titillium Web" panose="00000500000000000000" pitchFamily="2" charset="0"/>
              </a:rPr>
              <a:t/>
            </a:r>
            <a:br>
              <a:rPr lang="it-IT" altLang="it-IT" sz="1200" b="1" dirty="0">
                <a:solidFill>
                  <a:srgbClr val="01478D"/>
                </a:solidFill>
                <a:latin typeface="Titillium Web" panose="00000500000000000000" pitchFamily="2" charset="0"/>
              </a:rPr>
            </a:br>
            <a:r>
              <a:rPr lang="it-IT" altLang="it-IT" sz="1200" b="1" dirty="0">
                <a:solidFill>
                  <a:srgbClr val="01478D"/>
                </a:solidFill>
                <a:latin typeface="Titillium Web" panose="00000500000000000000" pitchFamily="2" charset="0"/>
              </a:rPr>
              <a:t>SULL’EVENTUALE RIUNIONE</a:t>
            </a:r>
          </a:p>
        </p:txBody>
      </p:sp>
      <p:grpSp>
        <p:nvGrpSpPr>
          <p:cNvPr id="28" name="Gruppo 6">
            <a:extLst>
              <a:ext uri="{FF2B5EF4-FFF2-40B4-BE49-F238E27FC236}">
                <a16:creationId xmlns:a16="http://schemas.microsoft.com/office/drawing/2014/main" id="{BB67F117-AD03-48A9-95F7-6A8E1FAA557F}"/>
              </a:ext>
            </a:extLst>
          </p:cNvPr>
          <p:cNvGrpSpPr>
            <a:grpSpLocks/>
          </p:cNvGrpSpPr>
          <p:nvPr/>
        </p:nvGrpSpPr>
        <p:grpSpPr bwMode="auto">
          <a:xfrm rot="5400000">
            <a:off x="2391982" y="2939837"/>
            <a:ext cx="385865" cy="839390"/>
            <a:chOff x="4833886" y="1435247"/>
            <a:chExt cx="407443" cy="275269"/>
          </a:xfrm>
          <a:solidFill>
            <a:srgbClr val="01478D"/>
          </a:solidFill>
        </p:grpSpPr>
        <p:sp>
          <p:nvSpPr>
            <p:cNvPr id="29" name="Freccia a destra 36">
              <a:extLst>
                <a:ext uri="{FF2B5EF4-FFF2-40B4-BE49-F238E27FC236}">
                  <a16:creationId xmlns:a16="http://schemas.microsoft.com/office/drawing/2014/main" id="{E3CB79FC-8FA4-491A-A299-AE2A98613A4B}"/>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it-IT" sz="1050">
                <a:latin typeface="Titillium Web" panose="00000500000000000000" pitchFamily="2" charset="0"/>
              </a:endParaRPr>
            </a:p>
          </p:txBody>
        </p:sp>
        <p:sp>
          <p:nvSpPr>
            <p:cNvPr id="30" name="Freccia a destra 4">
              <a:extLst>
                <a:ext uri="{FF2B5EF4-FFF2-40B4-BE49-F238E27FC236}">
                  <a16:creationId xmlns:a16="http://schemas.microsoft.com/office/drawing/2014/main" id="{3C5044BB-353F-4CB3-83A0-44C5BA5E5D43}"/>
                </a:ext>
              </a:extLst>
            </p:cNvPr>
            <p:cNvSpPr/>
            <p:nvPr/>
          </p:nvSpPr>
          <p:spPr>
            <a:xfrm rot="16228517">
              <a:off x="4940688" y="1491599"/>
              <a:ext cx="192040" cy="24374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defPPr>
                <a:defRPr lang="it-IT"/>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566738" eaLnBrk="1" hangingPunct="1">
                <a:lnSpc>
                  <a:spcPct val="90000"/>
                </a:lnSpc>
                <a:spcAft>
                  <a:spcPct val="35000"/>
                </a:spcAft>
                <a:defRPr/>
              </a:pPr>
              <a:endParaRPr lang="it-IT" sz="1050">
                <a:latin typeface="Titillium Web" panose="00000500000000000000" pitchFamily="2" charset="0"/>
              </a:endParaRPr>
            </a:p>
          </p:txBody>
        </p:sp>
      </p:grpSp>
      <p:sp>
        <p:nvSpPr>
          <p:cNvPr id="31" name="Rettangolo 51">
            <a:extLst>
              <a:ext uri="{FF2B5EF4-FFF2-40B4-BE49-F238E27FC236}">
                <a16:creationId xmlns:a16="http://schemas.microsoft.com/office/drawing/2014/main" id="{CF39998E-0634-4E9E-B866-4AC16490F297}"/>
              </a:ext>
            </a:extLst>
          </p:cNvPr>
          <p:cNvSpPr/>
          <p:nvPr/>
        </p:nvSpPr>
        <p:spPr>
          <a:xfrm>
            <a:off x="2992754" y="3141872"/>
            <a:ext cx="5836919" cy="340984"/>
          </a:xfrm>
          <a:prstGeom prst="rect">
            <a:avLst/>
          </a:prstGeom>
          <a:ln>
            <a:no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defPPr>
              <a:defRPr lang="it-IT"/>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a:defRPr/>
            </a:pPr>
            <a:r>
              <a:rPr lang="it-IT" sz="1400" dirty="0">
                <a:latin typeface="Titillium Web" panose="00000500000000000000"/>
              </a:rPr>
              <a:t>in caso di modifiche sostanziali, è prevista </a:t>
            </a:r>
            <a:r>
              <a:rPr lang="it-IT" sz="1400" b="1" dirty="0">
                <a:latin typeface="Titillium Web" panose="00000500000000000000"/>
              </a:rPr>
              <a:t>una sola riunione </a:t>
            </a:r>
            <a:br>
              <a:rPr lang="it-IT" sz="1400" b="1" dirty="0">
                <a:latin typeface="Titillium Web" panose="00000500000000000000"/>
              </a:rPr>
            </a:br>
            <a:r>
              <a:rPr lang="it-IT" sz="1400" b="1" dirty="0">
                <a:latin typeface="Titillium Web" panose="00000500000000000000"/>
              </a:rPr>
              <a:t>in modalità sincrona </a:t>
            </a:r>
            <a:r>
              <a:rPr lang="it-IT" sz="1400" dirty="0">
                <a:latin typeface="Titillium Web" panose="00000500000000000000"/>
              </a:rPr>
              <a:t>da svolgere entro 30 giorni</a:t>
            </a:r>
            <a:endParaRPr lang="it-IT" sz="1400" b="1" dirty="0">
              <a:latin typeface="Titillium Web" panose="00000500000000000000"/>
            </a:endParaRPr>
          </a:p>
        </p:txBody>
      </p:sp>
    </p:spTree>
    <p:extLst>
      <p:ext uri="{BB962C8B-B14F-4D97-AF65-F5344CB8AC3E}">
        <p14:creationId xmlns:p14="http://schemas.microsoft.com/office/powerpoint/2010/main" val="374359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La conferenza decisoria simultanea</a:t>
            </a:r>
          </a:p>
        </p:txBody>
      </p:sp>
      <p:sp>
        <p:nvSpPr>
          <p:cNvPr id="19" name="Figura a mano libera 37">
            <a:extLst>
              <a:ext uri="{FF2B5EF4-FFF2-40B4-BE49-F238E27FC236}">
                <a16:creationId xmlns:a16="http://schemas.microsoft.com/office/drawing/2014/main" id="{38FCA3B0-7D87-4EC9-B26F-B1B09A05D14F}"/>
              </a:ext>
            </a:extLst>
          </p:cNvPr>
          <p:cNvSpPr/>
          <p:nvPr/>
        </p:nvSpPr>
        <p:spPr>
          <a:xfrm>
            <a:off x="172153" y="1609902"/>
            <a:ext cx="7457372" cy="437973"/>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algn="ctr" defTabSz="866775">
              <a:lnSpc>
                <a:spcPct val="90000"/>
              </a:lnSpc>
              <a:spcAft>
                <a:spcPts val="450"/>
              </a:spcAft>
              <a:defRPr/>
            </a:pPr>
            <a:r>
              <a:rPr lang="it-IT" sz="1400" b="1" cap="small" dirty="0">
                <a:latin typeface="Titillium Web"/>
              </a:rPr>
              <a:t>La forma simultanea può essere utilizzata solo nei casi previsti dalla legge</a:t>
            </a:r>
          </a:p>
        </p:txBody>
      </p:sp>
      <p:sp>
        <p:nvSpPr>
          <p:cNvPr id="26" name="Rettangolo 25">
            <a:extLst>
              <a:ext uri="{FF2B5EF4-FFF2-40B4-BE49-F238E27FC236}">
                <a16:creationId xmlns:a16="http://schemas.microsoft.com/office/drawing/2014/main" id="{7126B780-220E-43AD-9510-0015BD3E840B}"/>
              </a:ext>
            </a:extLst>
          </p:cNvPr>
          <p:cNvSpPr/>
          <p:nvPr/>
        </p:nvSpPr>
        <p:spPr>
          <a:xfrm>
            <a:off x="172153" y="2237122"/>
            <a:ext cx="4075997" cy="3514575"/>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4" name="Rettangolo 13">
            <a:extLst>
              <a:ext uri="{FF2B5EF4-FFF2-40B4-BE49-F238E27FC236}">
                <a16:creationId xmlns:a16="http://schemas.microsoft.com/office/drawing/2014/main" id="{A4A77ECA-C5E5-4F5C-A581-74480A6202D1}"/>
              </a:ext>
            </a:extLst>
          </p:cNvPr>
          <p:cNvSpPr/>
          <p:nvPr/>
        </p:nvSpPr>
        <p:spPr>
          <a:xfrm>
            <a:off x="-475545" y="2233788"/>
            <a:ext cx="4723695"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INDIZIONE</a:t>
            </a:r>
          </a:p>
          <a:p>
            <a:pPr marL="321469" indent="-257175">
              <a:spcAft>
                <a:spcPts val="900"/>
              </a:spcAft>
              <a:buFont typeface="+mj-lt"/>
              <a:buAutoNum type="arabicPeriod"/>
              <a:defRPr/>
            </a:pPr>
            <a:r>
              <a:rPr lang="it-IT" sz="1400" b="1" dirty="0">
                <a:latin typeface="Titillium Web"/>
              </a:rPr>
              <a:t>progetti particolarmente complessi</a:t>
            </a:r>
            <a:r>
              <a:rPr lang="it-IT" sz="1400" dirty="0">
                <a:latin typeface="Titillium Web"/>
              </a:rPr>
              <a:t>, senza passare per la semplificata;</a:t>
            </a:r>
          </a:p>
          <a:p>
            <a:pPr marL="321469" indent="-257175">
              <a:spcAft>
                <a:spcPts val="900"/>
              </a:spcAft>
              <a:buFont typeface="+mj-lt"/>
              <a:buAutoNum type="arabicPeriod"/>
              <a:defRPr/>
            </a:pPr>
            <a:r>
              <a:rPr lang="it-IT" sz="1400" b="1" dirty="0">
                <a:latin typeface="Titillium Web"/>
              </a:rPr>
              <a:t>su richiesta </a:t>
            </a:r>
            <a:r>
              <a:rPr lang="it-IT" sz="1400" dirty="0">
                <a:latin typeface="Titillium Web"/>
              </a:rPr>
              <a:t>di una delle amministrazioni coinvolte o del privato interessato;</a:t>
            </a:r>
          </a:p>
          <a:p>
            <a:pPr marL="321469" indent="-257175">
              <a:spcAft>
                <a:spcPts val="900"/>
              </a:spcAft>
              <a:buFont typeface="+mj-lt"/>
              <a:buAutoNum type="arabicPeriod"/>
              <a:defRPr/>
            </a:pPr>
            <a:r>
              <a:rPr lang="it-IT" sz="1400" b="1" dirty="0">
                <a:latin typeface="Titillium Web"/>
              </a:rPr>
              <a:t>a seguito di una conferenza semplificata </a:t>
            </a:r>
            <a:r>
              <a:rPr lang="it-IT" sz="1400" dirty="0">
                <a:latin typeface="Titillium Web"/>
              </a:rPr>
              <a:t>in cui sono state richieste modifiche sostanziali al progetto proposto;</a:t>
            </a:r>
          </a:p>
          <a:p>
            <a:pPr marL="321469" indent="-257175">
              <a:spcAft>
                <a:spcPts val="900"/>
              </a:spcAft>
              <a:buFont typeface="+mj-lt"/>
              <a:buAutoNum type="arabicPeriod"/>
              <a:defRPr/>
            </a:pPr>
            <a:r>
              <a:rPr lang="it-IT" sz="1400" b="1" dirty="0">
                <a:latin typeface="Titillium Web"/>
              </a:rPr>
              <a:t>a seguito di una conferenza di servizi preliminare</a:t>
            </a:r>
            <a:r>
              <a:rPr lang="it-IT" sz="1400" dirty="0">
                <a:latin typeface="Titillium Web"/>
              </a:rPr>
              <a:t>;</a:t>
            </a:r>
          </a:p>
          <a:p>
            <a:pPr marL="321469" indent="-257175">
              <a:spcAft>
                <a:spcPts val="900"/>
              </a:spcAft>
              <a:buFont typeface="+mj-lt"/>
              <a:buAutoNum type="arabicPeriod"/>
              <a:defRPr/>
            </a:pPr>
            <a:r>
              <a:rPr lang="it-IT" sz="1400" dirty="0">
                <a:latin typeface="Titillium Web"/>
              </a:rPr>
              <a:t>in caso di progetto è sottoposto a </a:t>
            </a:r>
            <a:r>
              <a:rPr lang="it-IT" sz="1400" b="1" dirty="0">
                <a:latin typeface="Titillium Web"/>
              </a:rPr>
              <a:t>valutazione di impatto ambientale</a:t>
            </a:r>
            <a:r>
              <a:rPr lang="it-IT" sz="1400" dirty="0">
                <a:latin typeface="Titillium Web"/>
              </a:rPr>
              <a:t> di competenza </a:t>
            </a:r>
            <a:r>
              <a:rPr lang="it-IT" sz="1400" b="1" dirty="0">
                <a:latin typeface="Titillium Web"/>
              </a:rPr>
              <a:t>regionale</a:t>
            </a:r>
          </a:p>
        </p:txBody>
      </p:sp>
      <p:sp>
        <p:nvSpPr>
          <p:cNvPr id="15" name="Rettangolo 14">
            <a:extLst>
              <a:ext uri="{FF2B5EF4-FFF2-40B4-BE49-F238E27FC236}">
                <a16:creationId xmlns:a16="http://schemas.microsoft.com/office/drawing/2014/main" id="{6BAF55A9-5C21-4DCE-99F2-5B55399E4476}"/>
              </a:ext>
            </a:extLst>
          </p:cNvPr>
          <p:cNvSpPr/>
          <p:nvPr/>
        </p:nvSpPr>
        <p:spPr>
          <a:xfrm>
            <a:off x="4358572" y="3496703"/>
            <a:ext cx="4613275" cy="891895"/>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ttangolo 15">
            <a:extLst>
              <a:ext uri="{FF2B5EF4-FFF2-40B4-BE49-F238E27FC236}">
                <a16:creationId xmlns:a16="http://schemas.microsoft.com/office/drawing/2014/main" id="{8CD5059D-ED29-478A-980B-1BC55B9A5592}"/>
              </a:ext>
            </a:extLst>
          </p:cNvPr>
          <p:cNvSpPr/>
          <p:nvPr/>
        </p:nvSpPr>
        <p:spPr>
          <a:xfrm>
            <a:off x="4358572" y="2233788"/>
            <a:ext cx="4613275" cy="1166428"/>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Rettangolo 16">
            <a:extLst>
              <a:ext uri="{FF2B5EF4-FFF2-40B4-BE49-F238E27FC236}">
                <a16:creationId xmlns:a16="http://schemas.microsoft.com/office/drawing/2014/main" id="{5AF69907-006A-4640-BC6F-0F9C1D2BF1ED}"/>
              </a:ext>
            </a:extLst>
          </p:cNvPr>
          <p:cNvSpPr/>
          <p:nvPr/>
        </p:nvSpPr>
        <p:spPr>
          <a:xfrm>
            <a:off x="3644020" y="2292223"/>
            <a:ext cx="5314423" cy="1113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DURATA</a:t>
            </a:r>
          </a:p>
          <a:p>
            <a:pPr marL="64294" lvl="1" defTabSz="600075">
              <a:spcAft>
                <a:spcPct val="15000"/>
              </a:spcAft>
              <a:defRPr/>
            </a:pPr>
            <a:r>
              <a:rPr lang="it-IT" sz="1400" b="1" dirty="0">
                <a:solidFill>
                  <a:srgbClr val="000000"/>
                </a:solidFill>
                <a:latin typeface="Titillium Web"/>
              </a:rPr>
              <a:t>45 giorni dalla prima riunione</a:t>
            </a:r>
            <a:r>
              <a:rPr lang="it-IT" sz="1400" dirty="0">
                <a:solidFill>
                  <a:srgbClr val="000000"/>
                </a:solidFill>
                <a:latin typeface="Titillium Web"/>
              </a:rPr>
              <a:t>, oppure </a:t>
            </a:r>
            <a:r>
              <a:rPr lang="it-IT" sz="1400" b="1" dirty="0">
                <a:solidFill>
                  <a:srgbClr val="000000"/>
                </a:solidFill>
                <a:latin typeface="Titillium Web"/>
              </a:rPr>
              <a:t>90 giorni </a:t>
            </a:r>
            <a:r>
              <a:rPr lang="it-IT" sz="1400" dirty="0">
                <a:solidFill>
                  <a:srgbClr val="000000"/>
                </a:solidFill>
                <a:latin typeface="Titillium Web"/>
              </a:rPr>
              <a:t>se sono coinvolte amministrazioni preposte alla tutela di interessi sensibili.</a:t>
            </a:r>
          </a:p>
        </p:txBody>
      </p:sp>
      <p:sp>
        <p:nvSpPr>
          <p:cNvPr id="18" name="Rettangolo 17">
            <a:extLst>
              <a:ext uri="{FF2B5EF4-FFF2-40B4-BE49-F238E27FC236}">
                <a16:creationId xmlns:a16="http://schemas.microsoft.com/office/drawing/2014/main" id="{45107A9E-CDCD-4C00-BAD5-4382FEADF9BF}"/>
              </a:ext>
            </a:extLst>
          </p:cNvPr>
          <p:cNvSpPr/>
          <p:nvPr/>
        </p:nvSpPr>
        <p:spPr>
          <a:xfrm>
            <a:off x="3657424" y="3491928"/>
            <a:ext cx="5314423"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SVOLGIMENTO</a:t>
            </a:r>
          </a:p>
          <a:p>
            <a:pPr marL="64294" lvl="1" defTabSz="600075">
              <a:spcAft>
                <a:spcPct val="15000"/>
              </a:spcAft>
              <a:defRPr/>
            </a:pPr>
            <a:r>
              <a:rPr lang="it-IT" sz="1400" dirty="0">
                <a:solidFill>
                  <a:schemeClr val="tx1"/>
                </a:solidFill>
                <a:latin typeface="Titillium Web"/>
              </a:rPr>
              <a:t>Riunioni in presenza, a cui partecipa </a:t>
            </a:r>
            <a:r>
              <a:rPr lang="it-IT" sz="1400" b="1" dirty="0">
                <a:solidFill>
                  <a:schemeClr val="tx1"/>
                </a:solidFill>
                <a:latin typeface="Titillium Web"/>
              </a:rPr>
              <a:t>un unico rappresentante per ciascun livello di governo </a:t>
            </a:r>
            <a:endParaRPr lang="it-IT" sz="1400" dirty="0">
              <a:solidFill>
                <a:schemeClr val="tx1"/>
              </a:solidFill>
              <a:latin typeface="Titillium Web"/>
            </a:endParaRPr>
          </a:p>
        </p:txBody>
      </p:sp>
      <p:sp>
        <p:nvSpPr>
          <p:cNvPr id="22" name="Rettangolo 21">
            <a:extLst>
              <a:ext uri="{FF2B5EF4-FFF2-40B4-BE49-F238E27FC236}">
                <a16:creationId xmlns:a16="http://schemas.microsoft.com/office/drawing/2014/main" id="{7410F2EB-6DD2-46F2-9CD4-C421E940D60B}"/>
              </a:ext>
            </a:extLst>
          </p:cNvPr>
          <p:cNvSpPr/>
          <p:nvPr/>
        </p:nvSpPr>
        <p:spPr>
          <a:xfrm>
            <a:off x="4358572" y="4501052"/>
            <a:ext cx="4613275" cy="1250645"/>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3" name="Rettangolo 22">
            <a:extLst>
              <a:ext uri="{FF2B5EF4-FFF2-40B4-BE49-F238E27FC236}">
                <a16:creationId xmlns:a16="http://schemas.microsoft.com/office/drawing/2014/main" id="{0CFF2E91-4524-49CE-9132-0B3C95FE81AE}"/>
              </a:ext>
            </a:extLst>
          </p:cNvPr>
          <p:cNvSpPr/>
          <p:nvPr/>
        </p:nvSpPr>
        <p:spPr>
          <a:xfrm>
            <a:off x="3657425" y="4493558"/>
            <a:ext cx="5301018"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CONCLUSIONE</a:t>
            </a:r>
          </a:p>
          <a:p>
            <a:pPr marL="64294" lvl="1" defTabSz="600075">
              <a:spcAft>
                <a:spcPct val="15000"/>
              </a:spcAft>
              <a:defRPr/>
            </a:pPr>
            <a:r>
              <a:rPr lang="it-IT" sz="1400" dirty="0">
                <a:solidFill>
                  <a:srgbClr val="000000"/>
                </a:solidFill>
                <a:latin typeface="Titillium Web"/>
              </a:rPr>
              <a:t>L’amministrazione procedente </a:t>
            </a:r>
            <a:r>
              <a:rPr lang="it-IT" sz="1400" dirty="0" smtClean="0">
                <a:solidFill>
                  <a:srgbClr val="000000"/>
                </a:solidFill>
                <a:latin typeface="Titillium Web"/>
              </a:rPr>
              <a:t>assume </a:t>
            </a:r>
            <a:r>
              <a:rPr lang="it-IT" sz="1400" dirty="0">
                <a:solidFill>
                  <a:srgbClr val="000000"/>
                </a:solidFill>
                <a:latin typeface="Titillium Web"/>
              </a:rPr>
              <a:t>la decisione </a:t>
            </a:r>
            <a:r>
              <a:rPr lang="it-IT" sz="1400" dirty="0" smtClean="0">
                <a:solidFill>
                  <a:srgbClr val="000000"/>
                </a:solidFill>
                <a:latin typeface="Titillium Web"/>
              </a:rPr>
              <a:t>sulla </a:t>
            </a:r>
            <a:r>
              <a:rPr lang="it-IT" sz="1400" dirty="0">
                <a:solidFill>
                  <a:srgbClr val="000000"/>
                </a:solidFill>
                <a:latin typeface="Titillium Web"/>
              </a:rPr>
              <a:t>base delle </a:t>
            </a:r>
            <a:r>
              <a:rPr lang="it-IT" sz="1400" b="1" dirty="0">
                <a:solidFill>
                  <a:srgbClr val="000000"/>
                </a:solidFill>
                <a:latin typeface="Titillium Web"/>
              </a:rPr>
              <a:t>«posizioni prevalenti» </a:t>
            </a:r>
            <a:r>
              <a:rPr lang="it-IT" sz="1400" dirty="0" smtClean="0">
                <a:solidFill>
                  <a:srgbClr val="000000"/>
                </a:solidFill>
                <a:latin typeface="Titillium Web"/>
              </a:rPr>
              <a:t>operando </a:t>
            </a:r>
            <a:r>
              <a:rPr lang="it-IT" sz="1400" dirty="0">
                <a:solidFill>
                  <a:srgbClr val="000000"/>
                </a:solidFill>
                <a:latin typeface="Titillium Web"/>
              </a:rPr>
              <a:t>una ponderazione degli interessi in gioco, di tipo discrezionale</a:t>
            </a:r>
          </a:p>
        </p:txBody>
      </p:sp>
    </p:spTree>
    <p:extLst>
      <p:ext uri="{BB962C8B-B14F-4D97-AF65-F5344CB8AC3E}">
        <p14:creationId xmlns:p14="http://schemas.microsoft.com/office/powerpoint/2010/main" val="230508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6BDB915-99AA-46EF-9774-5B46A40AD6C5}"/>
              </a:ext>
            </a:extLst>
          </p:cNvPr>
          <p:cNvSpPr>
            <a:spLocks noGrp="1"/>
          </p:cNvSpPr>
          <p:nvPr>
            <p:ph type="title"/>
          </p:nvPr>
        </p:nvSpPr>
        <p:spPr>
          <a:xfrm>
            <a:off x="69348" y="98426"/>
            <a:ext cx="7886700" cy="1325563"/>
          </a:xfrm>
        </p:spPr>
        <p:txBody>
          <a:bodyPr/>
          <a:lstStyle/>
          <a:p>
            <a:r>
              <a:rPr lang="it-IT" dirty="0"/>
              <a:t>La procedura di opposizione </a:t>
            </a:r>
            <a:br>
              <a:rPr lang="it-IT" dirty="0"/>
            </a:br>
            <a:r>
              <a:rPr lang="it-IT" dirty="0"/>
              <a:t>presso la PCM</a:t>
            </a:r>
          </a:p>
        </p:txBody>
      </p:sp>
      <p:sp>
        <p:nvSpPr>
          <p:cNvPr id="19" name="Figura a mano libera 37">
            <a:extLst>
              <a:ext uri="{FF2B5EF4-FFF2-40B4-BE49-F238E27FC236}">
                <a16:creationId xmlns:a16="http://schemas.microsoft.com/office/drawing/2014/main" id="{38FCA3B0-7D87-4EC9-B26F-B1B09A05D14F}"/>
              </a:ext>
            </a:extLst>
          </p:cNvPr>
          <p:cNvSpPr/>
          <p:nvPr/>
        </p:nvSpPr>
        <p:spPr>
          <a:xfrm>
            <a:off x="172154" y="1453847"/>
            <a:ext cx="7190671" cy="577361"/>
          </a:xfrm>
          <a:custGeom>
            <a:avLst/>
            <a:gdLst>
              <a:gd name="connsiteX0" fmla="*/ 0 w 2181171"/>
              <a:gd name="connsiteY0" fmla="*/ 0 h 1308702"/>
              <a:gd name="connsiteX1" fmla="*/ 2181171 w 2181171"/>
              <a:gd name="connsiteY1" fmla="*/ 0 h 1308702"/>
              <a:gd name="connsiteX2" fmla="*/ 2181171 w 2181171"/>
              <a:gd name="connsiteY2" fmla="*/ 1308702 h 1308702"/>
              <a:gd name="connsiteX3" fmla="*/ 0 w 2181171"/>
              <a:gd name="connsiteY3" fmla="*/ 1308702 h 1308702"/>
              <a:gd name="connsiteX4" fmla="*/ 0 w 2181171"/>
              <a:gd name="connsiteY4" fmla="*/ 0 h 1308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71" h="1308702">
                <a:moveTo>
                  <a:pt x="0" y="0"/>
                </a:moveTo>
                <a:lnTo>
                  <a:pt x="2181171" y="0"/>
                </a:lnTo>
                <a:lnTo>
                  <a:pt x="2181171" y="1308702"/>
                </a:lnTo>
                <a:lnTo>
                  <a:pt x="0" y="1308702"/>
                </a:lnTo>
                <a:lnTo>
                  <a:pt x="0" y="0"/>
                </a:lnTo>
                <a:close/>
              </a:path>
            </a:pathLst>
          </a:custGeom>
          <a:solidFill>
            <a:srgbClr val="2F559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7150" tIns="57150" rIns="57150" bIns="0" spcCol="1270" anchor="ctr"/>
          <a:lstStyle/>
          <a:p>
            <a:pPr algn="ctr" defTabSz="866775">
              <a:lnSpc>
                <a:spcPct val="90000"/>
              </a:lnSpc>
              <a:spcAft>
                <a:spcPts val="450"/>
              </a:spcAft>
              <a:defRPr/>
            </a:pPr>
            <a:r>
              <a:rPr lang="it-IT" sz="1800" b="1" cap="small" dirty="0">
                <a:latin typeface="Titillium Web"/>
              </a:rPr>
              <a:t>La proposizione dell'opposizione sospende l'efficacia della determinazione conclusiva della conferenza</a:t>
            </a:r>
          </a:p>
        </p:txBody>
      </p:sp>
      <p:sp>
        <p:nvSpPr>
          <p:cNvPr id="15" name="Rettangolo 14">
            <a:extLst>
              <a:ext uri="{FF2B5EF4-FFF2-40B4-BE49-F238E27FC236}">
                <a16:creationId xmlns:a16="http://schemas.microsoft.com/office/drawing/2014/main" id="{6BAF55A9-5C21-4DCE-99F2-5B55399E4476}"/>
              </a:ext>
            </a:extLst>
          </p:cNvPr>
          <p:cNvSpPr/>
          <p:nvPr/>
        </p:nvSpPr>
        <p:spPr>
          <a:xfrm>
            <a:off x="172154" y="3334778"/>
            <a:ext cx="8799694" cy="1369838"/>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ttangolo 15">
            <a:extLst>
              <a:ext uri="{FF2B5EF4-FFF2-40B4-BE49-F238E27FC236}">
                <a16:creationId xmlns:a16="http://schemas.microsoft.com/office/drawing/2014/main" id="{8CD5059D-ED29-478A-980B-1BC55B9A5592}"/>
              </a:ext>
            </a:extLst>
          </p:cNvPr>
          <p:cNvSpPr/>
          <p:nvPr/>
        </p:nvSpPr>
        <p:spPr>
          <a:xfrm>
            <a:off x="172154" y="2071863"/>
            <a:ext cx="8799694" cy="1166428"/>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Rettangolo 16">
            <a:extLst>
              <a:ext uri="{FF2B5EF4-FFF2-40B4-BE49-F238E27FC236}">
                <a16:creationId xmlns:a16="http://schemas.microsoft.com/office/drawing/2014/main" id="{5AF69907-006A-4640-BC6F-0F9C1D2BF1ED}"/>
              </a:ext>
            </a:extLst>
          </p:cNvPr>
          <p:cNvSpPr/>
          <p:nvPr/>
        </p:nvSpPr>
        <p:spPr>
          <a:xfrm>
            <a:off x="-504824" y="2130298"/>
            <a:ext cx="9476670" cy="1113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ATTIVAZIONE PRESSO LA PRESIDENZA DEL CONSIGLIO DEI MINISTRI</a:t>
            </a:r>
          </a:p>
          <a:p>
            <a:pPr marL="64294" lvl="1" defTabSz="600075">
              <a:spcAft>
                <a:spcPct val="15000"/>
              </a:spcAft>
              <a:defRPr/>
            </a:pPr>
            <a:r>
              <a:rPr lang="it-IT" sz="1400" dirty="0">
                <a:solidFill>
                  <a:srgbClr val="000000"/>
                </a:solidFill>
                <a:latin typeface="Titillium Web"/>
              </a:rPr>
              <a:t>Le amministrazioni preposte alla tutela di interessi sensibili (</a:t>
            </a:r>
            <a:r>
              <a:rPr lang="it-IT" sz="1400" u="sng" dirty="0">
                <a:solidFill>
                  <a:srgbClr val="000000"/>
                </a:solidFill>
                <a:latin typeface="Titillium Web"/>
              </a:rPr>
              <a:t>oltre alla pubblica incolumità</a:t>
            </a:r>
            <a:r>
              <a:rPr lang="it-IT" sz="1400" dirty="0">
                <a:solidFill>
                  <a:srgbClr val="000000"/>
                </a:solidFill>
                <a:latin typeface="Titillium Web"/>
              </a:rPr>
              <a:t>) e le Regioni o Province autonome, purché il rispettivo rappresentante unico abbia espresso il dissenso in conferenza (per le amministrazioni statali è proposta dal Ministro).</a:t>
            </a:r>
          </a:p>
        </p:txBody>
      </p:sp>
      <p:sp>
        <p:nvSpPr>
          <p:cNvPr id="18" name="Rettangolo 17">
            <a:extLst>
              <a:ext uri="{FF2B5EF4-FFF2-40B4-BE49-F238E27FC236}">
                <a16:creationId xmlns:a16="http://schemas.microsoft.com/office/drawing/2014/main" id="{45107A9E-CDCD-4C00-BAD5-4382FEADF9BF}"/>
              </a:ext>
            </a:extLst>
          </p:cNvPr>
          <p:cNvSpPr/>
          <p:nvPr/>
        </p:nvSpPr>
        <p:spPr>
          <a:xfrm>
            <a:off x="-519995" y="3330003"/>
            <a:ext cx="9491840"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SVOLGIMENTO</a:t>
            </a:r>
          </a:p>
          <a:p>
            <a:pPr marL="64294" lvl="1" defTabSz="600075">
              <a:spcAft>
                <a:spcPct val="15000"/>
              </a:spcAft>
              <a:defRPr/>
            </a:pPr>
            <a:r>
              <a:rPr lang="it-IT" sz="1400" dirty="0">
                <a:solidFill>
                  <a:schemeClr val="tx1"/>
                </a:solidFill>
                <a:latin typeface="Titillium Web"/>
              </a:rPr>
              <a:t>Entro 15 giorni dal ricevimento dell’opposizione si tiene una prima riunione presso la PCM per l'individuazione di una soluzione condivisa. Può essere convocata, entro altri 15 giorni, una seconda riunione se sono coinvolte Regioni o Province autonome.</a:t>
            </a:r>
          </a:p>
          <a:p>
            <a:pPr marL="64294" lvl="1" defTabSz="600075">
              <a:spcAft>
                <a:spcPct val="15000"/>
              </a:spcAft>
              <a:defRPr/>
            </a:pPr>
            <a:r>
              <a:rPr lang="it-IT" sz="1400" dirty="0">
                <a:solidFill>
                  <a:schemeClr val="tx1"/>
                </a:solidFill>
                <a:latin typeface="Titillium Web"/>
              </a:rPr>
              <a:t>Entro 15 giorni dall’ultima riunione, in caso di mancata intesa, la questione è rimessa al Consiglio dei ministri.</a:t>
            </a:r>
          </a:p>
        </p:txBody>
      </p:sp>
      <p:sp>
        <p:nvSpPr>
          <p:cNvPr id="22" name="Rettangolo 21">
            <a:extLst>
              <a:ext uri="{FF2B5EF4-FFF2-40B4-BE49-F238E27FC236}">
                <a16:creationId xmlns:a16="http://schemas.microsoft.com/office/drawing/2014/main" id="{7410F2EB-6DD2-46F2-9CD4-C421E940D60B}"/>
              </a:ext>
            </a:extLst>
          </p:cNvPr>
          <p:cNvSpPr/>
          <p:nvPr/>
        </p:nvSpPr>
        <p:spPr>
          <a:xfrm>
            <a:off x="172154" y="4796328"/>
            <a:ext cx="8799694" cy="928197"/>
          </a:xfrm>
          <a:prstGeom prst="rect">
            <a:avLst/>
          </a:prstGeom>
          <a:ln>
            <a:solidFill>
              <a:srgbClr val="2F5597"/>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3" name="Rettangolo 22">
            <a:extLst>
              <a:ext uri="{FF2B5EF4-FFF2-40B4-BE49-F238E27FC236}">
                <a16:creationId xmlns:a16="http://schemas.microsoft.com/office/drawing/2014/main" id="{0CFF2E91-4524-49CE-9132-0B3C95FE81AE}"/>
              </a:ext>
            </a:extLst>
          </p:cNvPr>
          <p:cNvSpPr/>
          <p:nvPr/>
        </p:nvSpPr>
        <p:spPr>
          <a:xfrm>
            <a:off x="-528886" y="4798358"/>
            <a:ext cx="9500731" cy="1697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0000" tIns="68580" rIns="68580" bIns="68580"/>
          <a:lstStyle/>
          <a:p>
            <a:pPr marL="85725" defTabSz="800100">
              <a:spcAft>
                <a:spcPct val="35000"/>
              </a:spcAft>
              <a:defRPr/>
            </a:pPr>
            <a:r>
              <a:rPr lang="it-IT" sz="1400" b="1" dirty="0">
                <a:solidFill>
                  <a:schemeClr val="tx1"/>
                </a:solidFill>
                <a:latin typeface="Titillium Web"/>
              </a:rPr>
              <a:t>CONCLUSIONE</a:t>
            </a:r>
          </a:p>
          <a:p>
            <a:pPr marL="64294" lvl="1" defTabSz="600075">
              <a:spcAft>
                <a:spcPct val="15000"/>
              </a:spcAft>
              <a:defRPr/>
            </a:pPr>
            <a:r>
              <a:rPr lang="it-IT" sz="1400" dirty="0">
                <a:solidFill>
                  <a:srgbClr val="000000"/>
                </a:solidFill>
                <a:latin typeface="Titillium Web"/>
              </a:rPr>
              <a:t>Se si individua una soluzione durante le riunioni presso la PCM             nuova determinazione conclusiva</a:t>
            </a:r>
          </a:p>
          <a:p>
            <a:pPr marL="64294" lvl="1" defTabSz="600075">
              <a:spcAft>
                <a:spcPct val="15000"/>
              </a:spcAft>
              <a:defRPr/>
            </a:pPr>
            <a:r>
              <a:rPr lang="it-IT" sz="1400" dirty="0">
                <a:solidFill>
                  <a:srgbClr val="000000"/>
                </a:solidFill>
                <a:latin typeface="Titillium Web"/>
              </a:rPr>
              <a:t>Se la questione è rimessa al </a:t>
            </a:r>
            <a:r>
              <a:rPr lang="it-IT" sz="1400" dirty="0" err="1" smtClean="0">
                <a:solidFill>
                  <a:srgbClr val="000000"/>
                </a:solidFill>
                <a:latin typeface="Titillium Web"/>
              </a:rPr>
              <a:t>CdM</a:t>
            </a:r>
            <a:r>
              <a:rPr lang="it-IT" sz="1400" dirty="0" smtClean="0">
                <a:solidFill>
                  <a:srgbClr val="000000"/>
                </a:solidFill>
                <a:latin typeface="Titillium Web"/>
              </a:rPr>
              <a:t>           accoglimento/accoglimento </a:t>
            </a:r>
            <a:r>
              <a:rPr lang="it-IT" sz="1400" dirty="0">
                <a:solidFill>
                  <a:srgbClr val="000000"/>
                </a:solidFill>
                <a:latin typeface="Titillium Web"/>
              </a:rPr>
              <a:t>parziale/rigetto dell’opposizione</a:t>
            </a:r>
          </a:p>
        </p:txBody>
      </p:sp>
      <p:grpSp>
        <p:nvGrpSpPr>
          <p:cNvPr id="12" name="Gruppo 6">
            <a:extLst>
              <a:ext uri="{FF2B5EF4-FFF2-40B4-BE49-F238E27FC236}">
                <a16:creationId xmlns:a16="http://schemas.microsoft.com/office/drawing/2014/main" id="{C10A7477-6227-4C55-AEE1-6F49AEB300AC}"/>
              </a:ext>
            </a:extLst>
          </p:cNvPr>
          <p:cNvGrpSpPr>
            <a:grpSpLocks/>
          </p:cNvGrpSpPr>
          <p:nvPr/>
        </p:nvGrpSpPr>
        <p:grpSpPr bwMode="auto">
          <a:xfrm rot="5400000">
            <a:off x="5522917" y="5120535"/>
            <a:ext cx="105449" cy="306310"/>
            <a:chOff x="4833886" y="1435247"/>
            <a:chExt cx="407443" cy="275269"/>
          </a:xfrm>
          <a:solidFill>
            <a:srgbClr val="01478D"/>
          </a:solidFill>
        </p:grpSpPr>
        <p:sp>
          <p:nvSpPr>
            <p:cNvPr id="13" name="Freccia a destra 36">
              <a:extLst>
                <a:ext uri="{FF2B5EF4-FFF2-40B4-BE49-F238E27FC236}">
                  <a16:creationId xmlns:a16="http://schemas.microsoft.com/office/drawing/2014/main" id="{438CDCBA-61F5-40B3-BC0A-BFE764A7ECA3}"/>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it-IT" sz="1050">
                <a:latin typeface="Titillium Web" panose="00000500000000000000" pitchFamily="2" charset="0"/>
              </a:endParaRPr>
            </a:p>
          </p:txBody>
        </p:sp>
        <p:sp>
          <p:nvSpPr>
            <p:cNvPr id="20" name="Freccia a destra 4">
              <a:extLst>
                <a:ext uri="{FF2B5EF4-FFF2-40B4-BE49-F238E27FC236}">
                  <a16:creationId xmlns:a16="http://schemas.microsoft.com/office/drawing/2014/main" id="{10D719C4-DB0C-4032-80EF-F377AE4BD9B6}"/>
                </a:ext>
              </a:extLst>
            </p:cNvPr>
            <p:cNvSpPr/>
            <p:nvPr/>
          </p:nvSpPr>
          <p:spPr>
            <a:xfrm rot="16228517">
              <a:off x="4940688" y="1491599"/>
              <a:ext cx="192040" cy="24374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defPPr>
                <a:defRPr lang="it-IT"/>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566738" eaLnBrk="1" hangingPunct="1">
                <a:lnSpc>
                  <a:spcPct val="90000"/>
                </a:lnSpc>
                <a:spcAft>
                  <a:spcPct val="35000"/>
                </a:spcAft>
                <a:defRPr/>
              </a:pPr>
              <a:endParaRPr lang="it-IT" sz="1050">
                <a:latin typeface="Titillium Web" panose="00000500000000000000" pitchFamily="2" charset="0"/>
              </a:endParaRPr>
            </a:p>
          </p:txBody>
        </p:sp>
      </p:grpSp>
      <p:grpSp>
        <p:nvGrpSpPr>
          <p:cNvPr id="21" name="Gruppo 6">
            <a:extLst>
              <a:ext uri="{FF2B5EF4-FFF2-40B4-BE49-F238E27FC236}">
                <a16:creationId xmlns:a16="http://schemas.microsoft.com/office/drawing/2014/main" id="{40757829-2D40-4E83-98CD-6A5726417CA0}"/>
              </a:ext>
            </a:extLst>
          </p:cNvPr>
          <p:cNvGrpSpPr>
            <a:grpSpLocks/>
          </p:cNvGrpSpPr>
          <p:nvPr/>
        </p:nvGrpSpPr>
        <p:grpSpPr bwMode="auto">
          <a:xfrm rot="5400000">
            <a:off x="3128563" y="5371905"/>
            <a:ext cx="105449" cy="306310"/>
            <a:chOff x="4833886" y="1435247"/>
            <a:chExt cx="407443" cy="275269"/>
          </a:xfrm>
          <a:solidFill>
            <a:srgbClr val="01478D"/>
          </a:solidFill>
        </p:grpSpPr>
        <p:sp>
          <p:nvSpPr>
            <p:cNvPr id="24" name="Freccia a destra 36">
              <a:extLst>
                <a:ext uri="{FF2B5EF4-FFF2-40B4-BE49-F238E27FC236}">
                  <a16:creationId xmlns:a16="http://schemas.microsoft.com/office/drawing/2014/main" id="{3B934C39-9376-4507-878C-D7B83F553239}"/>
                </a:ext>
              </a:extLst>
            </p:cNvPr>
            <p:cNvSpPr/>
            <p:nvPr/>
          </p:nvSpPr>
          <p:spPr>
            <a:xfrm rot="16228517">
              <a:off x="4899973" y="1369160"/>
              <a:ext cx="275269" cy="407443"/>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it-IT" sz="1050">
                <a:latin typeface="Titillium Web" panose="00000500000000000000" pitchFamily="2" charset="0"/>
              </a:endParaRPr>
            </a:p>
          </p:txBody>
        </p:sp>
        <p:sp>
          <p:nvSpPr>
            <p:cNvPr id="25" name="Freccia a destra 4">
              <a:extLst>
                <a:ext uri="{FF2B5EF4-FFF2-40B4-BE49-F238E27FC236}">
                  <a16:creationId xmlns:a16="http://schemas.microsoft.com/office/drawing/2014/main" id="{63B126FA-88E2-4759-AC0C-B93345B9AE64}"/>
                </a:ext>
              </a:extLst>
            </p:cNvPr>
            <p:cNvSpPr/>
            <p:nvPr/>
          </p:nvSpPr>
          <p:spPr>
            <a:xfrm rot="16228517">
              <a:off x="4940688" y="1491599"/>
              <a:ext cx="192040" cy="243746"/>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defPPr>
                <a:defRPr lang="it-IT"/>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566738" eaLnBrk="1" hangingPunct="1">
                <a:lnSpc>
                  <a:spcPct val="90000"/>
                </a:lnSpc>
                <a:spcAft>
                  <a:spcPct val="35000"/>
                </a:spcAft>
                <a:defRPr/>
              </a:pPr>
              <a:endParaRPr lang="it-IT" sz="1050">
                <a:latin typeface="Titillium Web" panose="00000500000000000000" pitchFamily="2" charset="0"/>
              </a:endParaRPr>
            </a:p>
          </p:txBody>
        </p:sp>
      </p:grpSp>
    </p:spTree>
    <p:extLst>
      <p:ext uri="{BB962C8B-B14F-4D97-AF65-F5344CB8AC3E}">
        <p14:creationId xmlns:p14="http://schemas.microsoft.com/office/powerpoint/2010/main" val="262363078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TotalTime>
  <Words>2693</Words>
  <Application>Microsoft Office PowerPoint</Application>
  <PresentationFormat>Presentazione su schermo (4:3)</PresentationFormat>
  <Paragraphs>170</Paragraphs>
  <Slides>20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Calibri</vt:lpstr>
      <vt:lpstr>Calibri Light</vt:lpstr>
      <vt:lpstr>MS Mincho</vt:lpstr>
      <vt:lpstr>Times New Roman</vt:lpstr>
      <vt:lpstr>Titillium Web</vt:lpstr>
      <vt:lpstr>Wingdings</vt:lpstr>
      <vt:lpstr>Tema di Office</vt:lpstr>
      <vt:lpstr>Webinar tecnico-specialistici sul sistema autorizzatorio in relazione alla diversificazione in agricoltura </vt:lpstr>
      <vt:lpstr>Il modulo procedimentale per concentrare le decisioni</vt:lpstr>
      <vt:lpstr>Tipologie di conferenza</vt:lpstr>
      <vt:lpstr>La conferenza preliminare</vt:lpstr>
      <vt:lpstr>Obbligatorietà della  conferenza decisoria</vt:lpstr>
      <vt:lpstr>La conferenza decisoria semplificata</vt:lpstr>
      <vt:lpstr>La conferenza decisoria «accelerata» art. 13 d.l. 76/2020</vt:lpstr>
      <vt:lpstr>La conferenza decisoria simultanea</vt:lpstr>
      <vt:lpstr>La procedura di opposizione  presso la PCM</vt:lpstr>
      <vt:lpstr>Pareri in conferenza e  silenzio assenso</vt:lpstr>
      <vt:lpstr>Ultimi interventi normativi per rafforzare l’istituto del silenzio</vt:lpstr>
      <vt:lpstr>Indicazioni per una corretta gestione delle conferenze</vt:lpstr>
      <vt:lpstr>L’assetto organizzativo della  Regione Lazio</vt:lpstr>
      <vt:lpstr>Conferenza simultanea e rappresentanti unici</vt:lpstr>
      <vt:lpstr>L’Ufficio RURCDS della  Regione Lazio</vt:lpstr>
      <vt:lpstr>Il funzionamento della conferenza interna</vt:lpstr>
      <vt:lpstr>Il criterio dell’interesse «prevalente»</vt:lpstr>
      <vt:lpstr>Il ruolo del rappresentante  unico regionale</vt:lpstr>
      <vt:lpstr>Gli effetti del nuovo assetto organizzativo</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Luca Ferrara</cp:lastModifiedBy>
  <cp:revision>63</cp:revision>
  <dcterms:created xsi:type="dcterms:W3CDTF">2022-02-03T10:05:34Z</dcterms:created>
  <dcterms:modified xsi:type="dcterms:W3CDTF">2022-03-15T11:07:25Z</dcterms:modified>
</cp:coreProperties>
</file>